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0"/>
  </p:notesMasterIdLst>
  <p:sldIdLst>
    <p:sldId id="256" r:id="rId2"/>
    <p:sldId id="286" r:id="rId3"/>
    <p:sldId id="283" r:id="rId4"/>
    <p:sldId id="284" r:id="rId5"/>
    <p:sldId id="279" r:id="rId6"/>
    <p:sldId id="296" r:id="rId7"/>
    <p:sldId id="287" r:id="rId8"/>
    <p:sldId id="294" r:id="rId9"/>
    <p:sldId id="295" r:id="rId10"/>
    <p:sldId id="270" r:id="rId11"/>
    <p:sldId id="271" r:id="rId12"/>
    <p:sldId id="303" r:id="rId13"/>
    <p:sldId id="273" r:id="rId14"/>
    <p:sldId id="302" r:id="rId15"/>
    <p:sldId id="293" r:id="rId16"/>
    <p:sldId id="277" r:id="rId17"/>
    <p:sldId id="282" r:id="rId18"/>
    <p:sldId id="297" r:id="rId19"/>
    <p:sldId id="272" r:id="rId20"/>
    <p:sldId id="274" r:id="rId21"/>
    <p:sldId id="288" r:id="rId22"/>
    <p:sldId id="298" r:id="rId23"/>
    <p:sldId id="280" r:id="rId24"/>
    <p:sldId id="304" r:id="rId25"/>
    <p:sldId id="299" r:id="rId26"/>
    <p:sldId id="301" r:id="rId27"/>
    <p:sldId id="300" r:id="rId28"/>
    <p:sldId id="27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24" autoAdjust="0"/>
    <p:restoredTop sz="90326" autoAdjust="0"/>
  </p:normalViewPr>
  <p:slideViewPr>
    <p:cSldViewPr>
      <p:cViewPr varScale="1">
        <p:scale>
          <a:sx n="97" d="100"/>
          <a:sy n="97" d="100"/>
        </p:scale>
        <p:origin x="-10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EC2013-FCFA-458A-9F85-2C53186CD26F}" type="datetimeFigureOut">
              <a:rPr lang="en-GB" smtClean="0"/>
              <a:pPr/>
              <a:t>14/03/2018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0E414-BB9F-47AF-89A1-7FA63373407C}" type="slidenum">
              <a:rPr lang="en-GB" smtClean="0"/>
              <a:pPr/>
              <a:t>‹#›</a:t>
            </a:fld>
            <a:endParaRPr lang="en-GB"/>
          </a:p>
        </p:txBody>
      </p:sp>
    </p:spTree>
    <p:extLst>
      <p:ext uri="{BB962C8B-B14F-4D97-AF65-F5344CB8AC3E}">
        <p14:creationId xmlns:p14="http://schemas.microsoft.com/office/powerpoint/2010/main" xmlns="" val="182202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0E414-BB9F-47AF-89A1-7FA63373407C}" type="slidenum">
              <a:rPr lang="en-GB" smtClean="0"/>
              <a:pPr/>
              <a:t>4</a:t>
            </a:fld>
            <a:endParaRPr lang="en-GB"/>
          </a:p>
        </p:txBody>
      </p:sp>
    </p:spTree>
    <p:extLst>
      <p:ext uri="{BB962C8B-B14F-4D97-AF65-F5344CB8AC3E}">
        <p14:creationId xmlns:p14="http://schemas.microsoft.com/office/powerpoint/2010/main" xmlns="" val="220658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0E414-BB9F-47AF-89A1-7FA63373407C}" type="slidenum">
              <a:rPr lang="en-GB" smtClean="0"/>
              <a:pPr/>
              <a:t>5</a:t>
            </a:fld>
            <a:endParaRPr lang="en-GB"/>
          </a:p>
        </p:txBody>
      </p:sp>
    </p:spTree>
    <p:extLst>
      <p:ext uri="{BB962C8B-B14F-4D97-AF65-F5344CB8AC3E}">
        <p14:creationId xmlns:p14="http://schemas.microsoft.com/office/powerpoint/2010/main" xmlns="" val="254020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0E414-BB9F-47AF-89A1-7FA63373407C}" type="slidenum">
              <a:rPr lang="en-GB" smtClean="0"/>
              <a:pPr/>
              <a:t>6</a:t>
            </a:fld>
            <a:endParaRPr lang="en-GB"/>
          </a:p>
        </p:txBody>
      </p:sp>
    </p:spTree>
    <p:extLst>
      <p:ext uri="{BB962C8B-B14F-4D97-AF65-F5344CB8AC3E}">
        <p14:creationId xmlns:p14="http://schemas.microsoft.com/office/powerpoint/2010/main" xmlns="" val="245388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600" b="1">
                <a:solidFill>
                  <a:srgbClr val="0D006A"/>
                </a:solidFill>
                <a:latin typeface="Arial" charset="0"/>
                <a:cs typeface="Arial" charset="0"/>
              </a:defRPr>
            </a:lvl1pPr>
            <a:lvl2pPr marL="742950" indent="-285750" eaLnBrk="0" hangingPunct="0">
              <a:defRPr sz="3600" b="1">
                <a:solidFill>
                  <a:srgbClr val="0D006A"/>
                </a:solidFill>
                <a:latin typeface="Arial" charset="0"/>
                <a:cs typeface="Arial" charset="0"/>
              </a:defRPr>
            </a:lvl2pPr>
            <a:lvl3pPr marL="1143000" indent="-228600" eaLnBrk="0" hangingPunct="0">
              <a:defRPr sz="3600" b="1">
                <a:solidFill>
                  <a:srgbClr val="0D006A"/>
                </a:solidFill>
                <a:latin typeface="Arial" charset="0"/>
                <a:cs typeface="Arial" charset="0"/>
              </a:defRPr>
            </a:lvl3pPr>
            <a:lvl4pPr marL="1600200" indent="-228600" eaLnBrk="0" hangingPunct="0">
              <a:defRPr sz="3600" b="1">
                <a:solidFill>
                  <a:srgbClr val="0D006A"/>
                </a:solidFill>
                <a:latin typeface="Arial" charset="0"/>
                <a:cs typeface="Arial" charset="0"/>
              </a:defRPr>
            </a:lvl4pPr>
            <a:lvl5pPr marL="2057400" indent="-228600" eaLnBrk="0" hangingPunct="0">
              <a:defRPr sz="3600" b="1">
                <a:solidFill>
                  <a:srgbClr val="0D006A"/>
                </a:solidFill>
                <a:latin typeface="Arial" charset="0"/>
                <a:cs typeface="Arial" charset="0"/>
              </a:defRPr>
            </a:lvl5pPr>
            <a:lvl6pPr marL="2514600" indent="-228600" eaLnBrk="0" fontAlgn="base" hangingPunct="0">
              <a:spcBef>
                <a:spcPct val="0"/>
              </a:spcBef>
              <a:spcAft>
                <a:spcPct val="0"/>
              </a:spcAft>
              <a:defRPr sz="3600" b="1">
                <a:solidFill>
                  <a:srgbClr val="0D006A"/>
                </a:solidFill>
                <a:latin typeface="Arial" charset="0"/>
                <a:cs typeface="Arial" charset="0"/>
              </a:defRPr>
            </a:lvl6pPr>
            <a:lvl7pPr marL="2971800" indent="-228600" eaLnBrk="0" fontAlgn="base" hangingPunct="0">
              <a:spcBef>
                <a:spcPct val="0"/>
              </a:spcBef>
              <a:spcAft>
                <a:spcPct val="0"/>
              </a:spcAft>
              <a:defRPr sz="3600" b="1">
                <a:solidFill>
                  <a:srgbClr val="0D006A"/>
                </a:solidFill>
                <a:latin typeface="Arial" charset="0"/>
                <a:cs typeface="Arial" charset="0"/>
              </a:defRPr>
            </a:lvl7pPr>
            <a:lvl8pPr marL="3429000" indent="-228600" eaLnBrk="0" fontAlgn="base" hangingPunct="0">
              <a:spcBef>
                <a:spcPct val="0"/>
              </a:spcBef>
              <a:spcAft>
                <a:spcPct val="0"/>
              </a:spcAft>
              <a:defRPr sz="3600" b="1">
                <a:solidFill>
                  <a:srgbClr val="0D006A"/>
                </a:solidFill>
                <a:latin typeface="Arial" charset="0"/>
                <a:cs typeface="Arial" charset="0"/>
              </a:defRPr>
            </a:lvl8pPr>
            <a:lvl9pPr marL="3886200" indent="-228600" eaLnBrk="0" fontAlgn="base" hangingPunct="0">
              <a:spcBef>
                <a:spcPct val="0"/>
              </a:spcBef>
              <a:spcAft>
                <a:spcPct val="0"/>
              </a:spcAft>
              <a:defRPr sz="3600" b="1">
                <a:solidFill>
                  <a:srgbClr val="0D006A"/>
                </a:solidFill>
                <a:latin typeface="Arial" charset="0"/>
                <a:cs typeface="Arial" charset="0"/>
              </a:defRPr>
            </a:lvl9pPr>
          </a:lstStyle>
          <a:p>
            <a:fld id="{3068A1EE-C356-4B2E-A46B-459F1498C250}" type="slidenum">
              <a:rPr lang="en-GB" sz="1200" b="0" smtClean="0">
                <a:solidFill>
                  <a:schemeClr val="tx1"/>
                </a:solidFill>
              </a:rPr>
              <a:pPr/>
              <a:t>8</a:t>
            </a:fld>
            <a:endParaRPr lang="en-GB" sz="1200" b="0">
              <a:solidFill>
                <a:schemeClr val="tx1"/>
              </a:solidFill>
            </a:endParaRPr>
          </a:p>
        </p:txBody>
      </p:sp>
      <p:sp>
        <p:nvSpPr>
          <p:cNvPr id="288771" name="Rectangle 2"/>
          <p:cNvSpPr>
            <a:spLocks noGrp="1" noRot="1" noChangeAspect="1" noChangeArrowheads="1" noTextEdit="1"/>
          </p:cNvSpPr>
          <p:nvPr>
            <p:ph type="sldImg"/>
          </p:nvPr>
        </p:nvSpPr>
        <p:spPr>
          <a:xfrm>
            <a:off x="992188" y="768350"/>
            <a:ext cx="5114925" cy="3835400"/>
          </a:xfrm>
          <a:ln/>
        </p:spPr>
      </p:sp>
      <p:sp>
        <p:nvSpPr>
          <p:cNvPr id="288772" name="Rectangle 3"/>
          <p:cNvSpPr>
            <a:spLocks noGrp="1" noChangeArrowheads="1"/>
          </p:cNvSpPr>
          <p:nvPr>
            <p:ph type="body" idx="1"/>
          </p:nvPr>
        </p:nvSpPr>
        <p:spPr>
          <a:xfrm>
            <a:off x="947314" y="4861600"/>
            <a:ext cx="5204672" cy="16930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xmlns="" val="354639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600" b="1">
                <a:solidFill>
                  <a:srgbClr val="0D006A"/>
                </a:solidFill>
                <a:latin typeface="Arial" charset="0"/>
                <a:cs typeface="Arial" charset="0"/>
              </a:defRPr>
            </a:lvl1pPr>
            <a:lvl2pPr marL="742950" indent="-285750" eaLnBrk="0" hangingPunct="0">
              <a:defRPr sz="3600" b="1">
                <a:solidFill>
                  <a:srgbClr val="0D006A"/>
                </a:solidFill>
                <a:latin typeface="Arial" charset="0"/>
                <a:cs typeface="Arial" charset="0"/>
              </a:defRPr>
            </a:lvl2pPr>
            <a:lvl3pPr marL="1143000" indent="-228600" eaLnBrk="0" hangingPunct="0">
              <a:defRPr sz="3600" b="1">
                <a:solidFill>
                  <a:srgbClr val="0D006A"/>
                </a:solidFill>
                <a:latin typeface="Arial" charset="0"/>
                <a:cs typeface="Arial" charset="0"/>
              </a:defRPr>
            </a:lvl3pPr>
            <a:lvl4pPr marL="1600200" indent="-228600" eaLnBrk="0" hangingPunct="0">
              <a:defRPr sz="3600" b="1">
                <a:solidFill>
                  <a:srgbClr val="0D006A"/>
                </a:solidFill>
                <a:latin typeface="Arial" charset="0"/>
                <a:cs typeface="Arial" charset="0"/>
              </a:defRPr>
            </a:lvl4pPr>
            <a:lvl5pPr marL="2057400" indent="-228600" eaLnBrk="0" hangingPunct="0">
              <a:defRPr sz="3600" b="1">
                <a:solidFill>
                  <a:srgbClr val="0D006A"/>
                </a:solidFill>
                <a:latin typeface="Arial" charset="0"/>
                <a:cs typeface="Arial" charset="0"/>
              </a:defRPr>
            </a:lvl5pPr>
            <a:lvl6pPr marL="2514600" indent="-228600" eaLnBrk="0" fontAlgn="base" hangingPunct="0">
              <a:spcBef>
                <a:spcPct val="0"/>
              </a:spcBef>
              <a:spcAft>
                <a:spcPct val="0"/>
              </a:spcAft>
              <a:defRPr sz="3600" b="1">
                <a:solidFill>
                  <a:srgbClr val="0D006A"/>
                </a:solidFill>
                <a:latin typeface="Arial" charset="0"/>
                <a:cs typeface="Arial" charset="0"/>
              </a:defRPr>
            </a:lvl6pPr>
            <a:lvl7pPr marL="2971800" indent="-228600" eaLnBrk="0" fontAlgn="base" hangingPunct="0">
              <a:spcBef>
                <a:spcPct val="0"/>
              </a:spcBef>
              <a:spcAft>
                <a:spcPct val="0"/>
              </a:spcAft>
              <a:defRPr sz="3600" b="1">
                <a:solidFill>
                  <a:srgbClr val="0D006A"/>
                </a:solidFill>
                <a:latin typeface="Arial" charset="0"/>
                <a:cs typeface="Arial" charset="0"/>
              </a:defRPr>
            </a:lvl7pPr>
            <a:lvl8pPr marL="3429000" indent="-228600" eaLnBrk="0" fontAlgn="base" hangingPunct="0">
              <a:spcBef>
                <a:spcPct val="0"/>
              </a:spcBef>
              <a:spcAft>
                <a:spcPct val="0"/>
              </a:spcAft>
              <a:defRPr sz="3600" b="1">
                <a:solidFill>
                  <a:srgbClr val="0D006A"/>
                </a:solidFill>
                <a:latin typeface="Arial" charset="0"/>
                <a:cs typeface="Arial" charset="0"/>
              </a:defRPr>
            </a:lvl8pPr>
            <a:lvl9pPr marL="3886200" indent="-228600" eaLnBrk="0" fontAlgn="base" hangingPunct="0">
              <a:spcBef>
                <a:spcPct val="0"/>
              </a:spcBef>
              <a:spcAft>
                <a:spcPct val="0"/>
              </a:spcAft>
              <a:defRPr sz="3600" b="1">
                <a:solidFill>
                  <a:srgbClr val="0D006A"/>
                </a:solidFill>
                <a:latin typeface="Arial" charset="0"/>
                <a:cs typeface="Arial" charset="0"/>
              </a:defRPr>
            </a:lvl9pPr>
          </a:lstStyle>
          <a:p>
            <a:fld id="{0F86916E-4CB2-4306-A9AC-A9C213842702}" type="slidenum">
              <a:rPr lang="en-GB" sz="1200" b="0" smtClean="0">
                <a:solidFill>
                  <a:schemeClr val="tx1"/>
                </a:solidFill>
              </a:rPr>
              <a:pPr/>
              <a:t>9</a:t>
            </a:fld>
            <a:endParaRPr lang="en-GB" sz="1200" b="0">
              <a:solidFill>
                <a:schemeClr val="tx1"/>
              </a:solidFill>
            </a:endParaRPr>
          </a:p>
        </p:txBody>
      </p:sp>
      <p:sp>
        <p:nvSpPr>
          <p:cNvPr id="334851" name="Rectangle 2"/>
          <p:cNvSpPr>
            <a:spLocks noGrp="1" noRot="1" noChangeAspect="1" noChangeArrowheads="1" noTextEdit="1"/>
          </p:cNvSpPr>
          <p:nvPr>
            <p:ph type="sldImg"/>
          </p:nvPr>
        </p:nvSpPr>
        <p:spPr>
          <a:xfrm>
            <a:off x="992188" y="768350"/>
            <a:ext cx="5114925" cy="3835400"/>
          </a:xfrm>
          <a:ln/>
        </p:spPr>
      </p:sp>
      <p:sp>
        <p:nvSpPr>
          <p:cNvPr id="334852" name="Rectangle 3"/>
          <p:cNvSpPr>
            <a:spLocks noGrp="1" noChangeArrowheads="1"/>
          </p:cNvSpPr>
          <p:nvPr>
            <p:ph type="body" idx="1"/>
          </p:nvPr>
        </p:nvSpPr>
        <p:spPr>
          <a:xfrm>
            <a:off x="947314" y="4861600"/>
            <a:ext cx="5204672" cy="16930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xmlns="" val="22097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17" name="Picture 2" descr="C:\Users\jason\Pictures\irc_logo_words_international.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7924" b="8444"/>
          <a:stretch/>
        </p:blipFill>
        <p:spPr bwMode="auto">
          <a:xfrm>
            <a:off x="7209983" y="0"/>
            <a:ext cx="1907704" cy="1182384"/>
          </a:xfrm>
          <a:prstGeom prst="roundRect">
            <a:avLst>
              <a:gd name="adj" fmla="val 8594"/>
            </a:avLst>
          </a:prstGeom>
          <a:solidFill>
            <a:srgbClr val="FFFFFF">
              <a:shade val="85000"/>
            </a:srgbClr>
          </a:solidFill>
          <a:ln>
            <a:noFill/>
          </a:ln>
          <a:effectLs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3/14/2018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15" name="Picture 2" descr="C:\Users\jason\Pictures\irc_logo_words_international.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7924" b="8444"/>
          <a:stretch/>
        </p:blipFill>
        <p:spPr bwMode="auto">
          <a:xfrm>
            <a:off x="7209983" y="0"/>
            <a:ext cx="1907704" cy="1182384"/>
          </a:xfrm>
          <a:prstGeom prst="roundRect">
            <a:avLst>
              <a:gd name="adj" fmla="val 8594"/>
            </a:avLst>
          </a:prstGeom>
          <a:solidFill>
            <a:srgbClr val="FFFFFF">
              <a:shade val="85000"/>
            </a:srgbClr>
          </a:solidFill>
          <a:ln>
            <a:noFill/>
          </a:ln>
          <a:effectLs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3/14/2018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3/14/2018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3/14/2018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pic>
        <p:nvPicPr>
          <p:cNvPr id="14" name="Picture 2" descr="C:\Users\jason\Pictures\irc_logo_words_international.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7924" b="8444"/>
          <a:stretch/>
        </p:blipFill>
        <p:spPr bwMode="auto">
          <a:xfrm>
            <a:off x="7209983" y="0"/>
            <a:ext cx="1907704" cy="1182384"/>
          </a:xfrm>
          <a:prstGeom prst="roundRect">
            <a:avLst>
              <a:gd name="adj" fmla="val 8594"/>
            </a:avLst>
          </a:prstGeom>
          <a:solidFill>
            <a:srgbClr val="FFFFFF">
              <a:shade val="85000"/>
            </a:srgbClr>
          </a:solidFill>
          <a:ln>
            <a:noFill/>
          </a:ln>
          <a:effectLs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3/14/2018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09315"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6752783"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3/14/2018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2" descr="C:\Users\jason\Pictures\irc_logo_words_international.jpg"/>
          <p:cNvPicPr>
            <a:picLocks noChangeAspect="1" noChangeArrowheads="1"/>
          </p:cNvPicPr>
          <p:nvPr userDrawn="1"/>
        </p:nvPicPr>
        <p:blipFill rotWithShape="1">
          <a:blip r:embed="rId13" cstate="print">
            <a:extLst>
              <a:ext uri="{28A0092B-C50C-407E-A947-70E740481C1C}">
                <a14:useLocalDpi xmlns:a14="http://schemas.microsoft.com/office/drawing/2010/main" xmlns="" val="0"/>
              </a:ext>
            </a:extLst>
          </a:blip>
          <a:srcRect t="7924" b="8444"/>
          <a:stretch/>
        </p:blipFill>
        <p:spPr bwMode="auto">
          <a:xfrm>
            <a:off x="7209983" y="0"/>
            <a:ext cx="1907704" cy="1182384"/>
          </a:xfrm>
          <a:prstGeom prst="roundRect">
            <a:avLst>
              <a:gd name="adj" fmla="val 8594"/>
            </a:avLst>
          </a:prstGeom>
          <a:solidFill>
            <a:srgbClr val="FFFFFF">
              <a:shade val="85000"/>
            </a:srgbClr>
          </a:solidFill>
          <a:ln>
            <a:noFill/>
          </a:ln>
          <a:effectLs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son\Pictures\irc_logo_words_internationa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924" b="8444"/>
          <a:stretch/>
        </p:blipFill>
        <p:spPr bwMode="auto">
          <a:xfrm>
            <a:off x="1551308" y="2996952"/>
            <a:ext cx="6041385"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p:cNvSpPr>
            <a:spLocks noGrp="1"/>
          </p:cNvSpPr>
          <p:nvPr>
            <p:ph type="ctrTitle"/>
          </p:nvPr>
        </p:nvSpPr>
        <p:spPr>
          <a:xfrm>
            <a:off x="685800" y="1600200"/>
            <a:ext cx="7772400" cy="820688"/>
          </a:xfrm>
        </p:spPr>
        <p:txBody>
          <a:bodyPr/>
          <a:lstStyle/>
          <a:p>
            <a:r>
              <a:rPr lang="en-GB" dirty="0">
                <a:latin typeface="Arial" panose="020B0604020202020204" pitchFamily="34" charset="0"/>
                <a:cs typeface="Arial" panose="020B0604020202020204" pitchFamily="34" charset="0"/>
              </a:rPr>
              <a:t>IRC Sail Measurement</a:t>
            </a:r>
          </a:p>
        </p:txBody>
      </p:sp>
      <p:sp>
        <p:nvSpPr>
          <p:cNvPr id="3" name="Subtitle 2"/>
          <p:cNvSpPr>
            <a:spLocks noGrp="1"/>
          </p:cNvSpPr>
          <p:nvPr>
            <p:ph type="subTitle" idx="1"/>
          </p:nvPr>
        </p:nvSpPr>
        <p:spPr>
          <a:xfrm>
            <a:off x="1403648" y="2420888"/>
            <a:ext cx="6400800" cy="449063"/>
          </a:xfrm>
        </p:spPr>
        <p:txBody>
          <a:bodyPr/>
          <a:lstStyle/>
          <a:p>
            <a:r>
              <a:rPr lang="en-GB" dirty="0">
                <a:latin typeface="Arial" panose="020B0604020202020204" pitchFamily="34" charset="0"/>
                <a:cs typeface="Arial" panose="020B0604020202020204" pitchFamily="34" charset="0"/>
              </a:rPr>
              <a:t>International Rating Certificate</a:t>
            </a:r>
          </a:p>
        </p:txBody>
      </p:sp>
    </p:spTree>
    <p:extLst>
      <p:ext uri="{BB962C8B-B14F-4D97-AF65-F5344CB8AC3E}">
        <p14:creationId xmlns:p14="http://schemas.microsoft.com/office/powerpoint/2010/main" xmlns="" val="3822362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loor&#10;&#10;Description generated with high confidence">
            <a:extLst>
              <a:ext uri="{FF2B5EF4-FFF2-40B4-BE49-F238E27FC236}">
                <a16:creationId xmlns:a16="http://schemas.microsoft.com/office/drawing/2014/main" xmlns="" id="{46CEC2D8-6D2D-4DD7-9036-14FC1207F92B}"/>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35470" b="38947"/>
          <a:stretch/>
        </p:blipFill>
        <p:spPr>
          <a:xfrm rot="5400000">
            <a:off x="884310" y="3251235"/>
            <a:ext cx="3450290" cy="2448272"/>
          </a:xfrm>
        </p:spPr>
      </p:pic>
      <p:sp>
        <p:nvSpPr>
          <p:cNvPr id="3" name="Title 2">
            <a:extLst>
              <a:ext uri="{FF2B5EF4-FFF2-40B4-BE49-F238E27FC236}">
                <a16:creationId xmlns:a16="http://schemas.microsoft.com/office/drawing/2014/main" xmlns="" id="{6F30775C-FAE2-40C4-8FB8-D2ACFBAC743F}"/>
              </a:ext>
            </a:extLst>
          </p:cNvPr>
          <p:cNvSpPr>
            <a:spLocks noGrp="1"/>
          </p:cNvSpPr>
          <p:nvPr>
            <p:ph type="title"/>
          </p:nvPr>
        </p:nvSpPr>
        <p:spPr/>
        <p:txBody>
          <a:bodyPr/>
          <a:lstStyle/>
          <a:p>
            <a:r>
              <a:rPr lang="en-GB" dirty="0"/>
              <a:t>Mainsail Head Points</a:t>
            </a:r>
          </a:p>
        </p:txBody>
      </p:sp>
      <p:pic>
        <p:nvPicPr>
          <p:cNvPr id="7" name="Picture 6">
            <a:extLst>
              <a:ext uri="{FF2B5EF4-FFF2-40B4-BE49-F238E27FC236}">
                <a16:creationId xmlns:a16="http://schemas.microsoft.com/office/drawing/2014/main" xmlns="" id="{3DA8A076-042B-413B-9480-AC4F098814F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561"/>
          <a:stretch/>
        </p:blipFill>
        <p:spPr>
          <a:xfrm rot="5400000">
            <a:off x="4889911" y="2901464"/>
            <a:ext cx="3376087" cy="3147814"/>
          </a:xfrm>
          <a:prstGeom prst="rect">
            <a:avLst/>
          </a:prstGeom>
        </p:spPr>
      </p:pic>
    </p:spTree>
    <p:extLst>
      <p:ext uri="{BB962C8B-B14F-4D97-AF65-F5344CB8AC3E}">
        <p14:creationId xmlns:p14="http://schemas.microsoft.com/office/powerpoint/2010/main" xmlns="" val="39132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10;&#10;Description generated with very high confidence">
            <a:extLst>
              <a:ext uri="{FF2B5EF4-FFF2-40B4-BE49-F238E27FC236}">
                <a16:creationId xmlns:a16="http://schemas.microsoft.com/office/drawing/2014/main" xmlns="" id="{FC1348B6-3D5E-47E0-9339-0285A69CEC93}"/>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r="25037"/>
          <a:stretch/>
        </p:blipFill>
        <p:spPr>
          <a:xfrm rot="16200000">
            <a:off x="1116352" y="2967841"/>
            <a:ext cx="2950857" cy="2952328"/>
          </a:xfrm>
        </p:spPr>
      </p:pic>
      <p:sp>
        <p:nvSpPr>
          <p:cNvPr id="3" name="Title 2">
            <a:extLst>
              <a:ext uri="{FF2B5EF4-FFF2-40B4-BE49-F238E27FC236}">
                <a16:creationId xmlns:a16="http://schemas.microsoft.com/office/drawing/2014/main" xmlns="" id="{B179D880-BC80-4B0A-BF56-E7FAA3603C3C}"/>
              </a:ext>
            </a:extLst>
          </p:cNvPr>
          <p:cNvSpPr>
            <a:spLocks noGrp="1"/>
          </p:cNvSpPr>
          <p:nvPr>
            <p:ph type="title"/>
          </p:nvPr>
        </p:nvSpPr>
        <p:spPr/>
        <p:txBody>
          <a:bodyPr/>
          <a:lstStyle/>
          <a:p>
            <a:r>
              <a:rPr lang="en-GB" dirty="0"/>
              <a:t>Mainsail Head Points</a:t>
            </a:r>
          </a:p>
        </p:txBody>
      </p:sp>
      <p:pic>
        <p:nvPicPr>
          <p:cNvPr id="7" name="Picture 6" descr="A hand holding a piece of paper&#10;&#10;Description generated with high confidence">
            <a:extLst>
              <a:ext uri="{FF2B5EF4-FFF2-40B4-BE49-F238E27FC236}">
                <a16:creationId xmlns:a16="http://schemas.microsoft.com/office/drawing/2014/main" xmlns="" id="{3BCCE56F-395C-4980-9363-B04815928EB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9883" r="13372" b="18605"/>
          <a:stretch/>
        </p:blipFill>
        <p:spPr>
          <a:xfrm rot="10800000">
            <a:off x="4572000" y="2992411"/>
            <a:ext cx="3709654" cy="2950858"/>
          </a:xfrm>
          <a:prstGeom prst="rect">
            <a:avLst/>
          </a:prstGeom>
        </p:spPr>
      </p:pic>
      <p:cxnSp>
        <p:nvCxnSpPr>
          <p:cNvPr id="9" name="Straight Connector 8">
            <a:extLst>
              <a:ext uri="{FF2B5EF4-FFF2-40B4-BE49-F238E27FC236}">
                <a16:creationId xmlns:a16="http://schemas.microsoft.com/office/drawing/2014/main" xmlns="" id="{C174886F-32B5-499E-BAB6-EC2827D62FD6}"/>
              </a:ext>
            </a:extLst>
          </p:cNvPr>
          <p:cNvCxnSpPr>
            <a:cxnSpLocks/>
          </p:cNvCxnSpPr>
          <p:nvPr/>
        </p:nvCxnSpPr>
        <p:spPr>
          <a:xfrm>
            <a:off x="1619672" y="3284984"/>
            <a:ext cx="1512168" cy="7200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5285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C58B4F1-5C7C-4114-9E5C-8E07CBD7955C}"/>
              </a:ext>
            </a:extLst>
          </p:cNvPr>
          <p:cNvSpPr>
            <a:spLocks noGrp="1"/>
          </p:cNvSpPr>
          <p:nvPr>
            <p:ph idx="1"/>
          </p:nvPr>
        </p:nvSpPr>
        <p:spPr>
          <a:xfrm>
            <a:off x="872067" y="4221087"/>
            <a:ext cx="7408333" cy="1905075"/>
          </a:xfrm>
        </p:spPr>
        <p:txBody>
          <a:bodyPr/>
          <a:lstStyle/>
          <a:p>
            <a:r>
              <a:rPr lang="en-GB" dirty="0"/>
              <a:t>G.5.6 Aft Head Point </a:t>
            </a:r>
          </a:p>
          <a:p>
            <a:r>
              <a:rPr lang="en-GB" dirty="0"/>
              <a:t>MAINSAIL and HEADSAIL: The intersection of the leech extended as necessary and the line through the head point at 90° to the luff. </a:t>
            </a:r>
          </a:p>
          <a:p>
            <a:endParaRPr lang="en-GB" dirty="0"/>
          </a:p>
        </p:txBody>
      </p:sp>
      <p:sp>
        <p:nvSpPr>
          <p:cNvPr id="3" name="Title 2">
            <a:extLst>
              <a:ext uri="{FF2B5EF4-FFF2-40B4-BE49-F238E27FC236}">
                <a16:creationId xmlns:a16="http://schemas.microsoft.com/office/drawing/2014/main" xmlns="" id="{762F0F3A-1B3F-4D8D-A469-3258B5B7A81E}"/>
              </a:ext>
            </a:extLst>
          </p:cNvPr>
          <p:cNvSpPr>
            <a:spLocks noGrp="1"/>
          </p:cNvSpPr>
          <p:nvPr>
            <p:ph type="title"/>
          </p:nvPr>
        </p:nvSpPr>
        <p:spPr/>
        <p:txBody>
          <a:bodyPr/>
          <a:lstStyle/>
          <a:p>
            <a:r>
              <a:rPr lang="en-GB" dirty="0"/>
              <a:t>Aft Head Point</a:t>
            </a:r>
          </a:p>
        </p:txBody>
      </p:sp>
      <p:pic>
        <p:nvPicPr>
          <p:cNvPr id="4" name="Picture 3">
            <a:extLst>
              <a:ext uri="{FF2B5EF4-FFF2-40B4-BE49-F238E27FC236}">
                <a16:creationId xmlns:a16="http://schemas.microsoft.com/office/drawing/2014/main" xmlns="" id="{1E813F1E-984D-4FE1-B8E7-74390B9D93A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2204864"/>
            <a:ext cx="7336658" cy="1922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2168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01195F6-9E2A-43C7-8750-05A28C845C94}"/>
              </a:ext>
            </a:extLst>
          </p:cNvPr>
          <p:cNvSpPr>
            <a:spLocks noGrp="1"/>
          </p:cNvSpPr>
          <p:nvPr>
            <p:ph idx="1"/>
          </p:nvPr>
        </p:nvSpPr>
        <p:spPr>
          <a:xfrm>
            <a:off x="872067" y="2348880"/>
            <a:ext cx="7408333" cy="4320480"/>
          </a:xfrm>
        </p:spPr>
        <p:txBody>
          <a:bodyPr>
            <a:normAutofit/>
          </a:bodyPr>
          <a:lstStyle/>
          <a:p>
            <a:pPr marL="0" indent="0" algn="ctr">
              <a:buNone/>
            </a:pPr>
            <a:r>
              <a:rPr lang="en-GB" dirty="0"/>
              <a:t>Check if Aft Head Point is Higher than Head Point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endParaRPr lang="en-GB" sz="1700" dirty="0"/>
          </a:p>
          <a:p>
            <a:pPr marL="0" indent="0" algn="ctr">
              <a:buNone/>
            </a:pPr>
            <a:endParaRPr lang="en-GB" sz="1700" dirty="0"/>
          </a:p>
          <a:p>
            <a:pPr marL="0" indent="0" algn="ctr">
              <a:buNone/>
            </a:pPr>
            <a:r>
              <a:rPr lang="en-GB" sz="1700" dirty="0"/>
              <a:t>Also remind the Owner that the Upper Limit Mark (Black Band on Rig) is the limit for the highest point on the sail – Which may not be on the luff!</a:t>
            </a:r>
          </a:p>
        </p:txBody>
      </p:sp>
      <p:sp>
        <p:nvSpPr>
          <p:cNvPr id="3" name="Title 2">
            <a:extLst>
              <a:ext uri="{FF2B5EF4-FFF2-40B4-BE49-F238E27FC236}">
                <a16:creationId xmlns:a16="http://schemas.microsoft.com/office/drawing/2014/main" xmlns="" id="{C06F214A-C312-45B8-92D1-2D1EE6DFD0E9}"/>
              </a:ext>
            </a:extLst>
          </p:cNvPr>
          <p:cNvSpPr>
            <a:spLocks noGrp="1"/>
          </p:cNvSpPr>
          <p:nvPr>
            <p:ph type="title"/>
          </p:nvPr>
        </p:nvSpPr>
        <p:spPr/>
        <p:txBody>
          <a:bodyPr/>
          <a:lstStyle/>
          <a:p>
            <a:r>
              <a:rPr lang="en-GB" dirty="0"/>
              <a:t>Square Top Main</a:t>
            </a:r>
          </a:p>
        </p:txBody>
      </p:sp>
      <p:pic>
        <p:nvPicPr>
          <p:cNvPr id="5" name="Picture 4" descr="A picture containing man&#10;&#10;Description generated with high confidence">
            <a:extLst>
              <a:ext uri="{FF2B5EF4-FFF2-40B4-BE49-F238E27FC236}">
                <a16:creationId xmlns:a16="http://schemas.microsoft.com/office/drawing/2014/main" xmlns="" id="{87E10402-8AB0-4A84-A6A3-0AC29B6DA24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750" t="23400" r="18500" b="12201"/>
          <a:stretch/>
        </p:blipFill>
        <p:spPr>
          <a:xfrm>
            <a:off x="2123728" y="2924944"/>
            <a:ext cx="4726215" cy="2898745"/>
          </a:xfrm>
          <a:prstGeom prst="rect">
            <a:avLst/>
          </a:prstGeom>
        </p:spPr>
      </p:pic>
    </p:spTree>
    <p:extLst>
      <p:ext uri="{BB962C8B-B14F-4D97-AF65-F5344CB8AC3E}">
        <p14:creationId xmlns:p14="http://schemas.microsoft.com/office/powerpoint/2010/main" xmlns="" val="22115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107CA939-524A-43F3-8A10-EDB090584CC8}"/>
              </a:ext>
            </a:extLst>
          </p:cNvPr>
          <p:cNvSpPr>
            <a:spLocks noGrp="1"/>
          </p:cNvSpPr>
          <p:nvPr>
            <p:ph idx="1"/>
          </p:nvPr>
        </p:nvSpPr>
        <p:spPr>
          <a:xfrm>
            <a:off x="872067" y="2675467"/>
            <a:ext cx="4636037" cy="3450696"/>
          </a:xfrm>
        </p:spPr>
        <p:txBody>
          <a:bodyPr/>
          <a:lstStyle/>
          <a:p>
            <a:pPr marL="0" indent="0">
              <a:spcBef>
                <a:spcPts val="0"/>
              </a:spcBef>
              <a:buNone/>
            </a:pPr>
            <a:r>
              <a:rPr lang="en-GB" dirty="0"/>
              <a:t>G.7.9 </a:t>
            </a:r>
            <a:r>
              <a:rPr lang="en-GB" b="1" dirty="0"/>
              <a:t>Top Width </a:t>
            </a:r>
            <a:r>
              <a:rPr lang="en-GB" dirty="0"/>
              <a:t>(a) MAINSAIL</a:t>
            </a:r>
          </a:p>
          <a:p>
            <a:pPr marL="0" indent="0">
              <a:spcBef>
                <a:spcPts val="0"/>
              </a:spcBef>
              <a:buNone/>
            </a:pPr>
            <a:r>
              <a:rPr lang="en-GB" dirty="0"/>
              <a:t>and HEADSAIL: the distance between the </a:t>
            </a:r>
            <a:r>
              <a:rPr lang="en-GB" b="1" dirty="0"/>
              <a:t>head point </a:t>
            </a:r>
            <a:r>
              <a:rPr lang="en-GB" dirty="0"/>
              <a:t>and the </a:t>
            </a:r>
            <a:r>
              <a:rPr lang="en-GB" b="1" dirty="0"/>
              <a:t>aft head point</a:t>
            </a:r>
            <a:r>
              <a:rPr lang="en-GB" dirty="0"/>
              <a:t>.</a:t>
            </a:r>
          </a:p>
          <a:p>
            <a:pPr marL="0" indent="0">
              <a:spcBef>
                <a:spcPts val="0"/>
              </a:spcBef>
              <a:buNone/>
            </a:pPr>
            <a:r>
              <a:rPr lang="en-GB" dirty="0"/>
              <a:t> </a:t>
            </a:r>
          </a:p>
        </p:txBody>
      </p:sp>
      <p:sp>
        <p:nvSpPr>
          <p:cNvPr id="3" name="Title 2">
            <a:extLst>
              <a:ext uri="{FF2B5EF4-FFF2-40B4-BE49-F238E27FC236}">
                <a16:creationId xmlns:a16="http://schemas.microsoft.com/office/drawing/2014/main" xmlns="" id="{0EAE6D1D-2921-4137-816B-B7172B1520F5}"/>
              </a:ext>
            </a:extLst>
          </p:cNvPr>
          <p:cNvSpPr>
            <a:spLocks noGrp="1"/>
          </p:cNvSpPr>
          <p:nvPr>
            <p:ph type="title"/>
          </p:nvPr>
        </p:nvSpPr>
        <p:spPr/>
        <p:txBody>
          <a:bodyPr/>
          <a:lstStyle/>
          <a:p>
            <a:r>
              <a:rPr lang="en-GB" dirty="0"/>
              <a:t>Top Width</a:t>
            </a:r>
          </a:p>
        </p:txBody>
      </p:sp>
      <p:pic>
        <p:nvPicPr>
          <p:cNvPr id="5" name="Picture 4">
            <a:extLst>
              <a:ext uri="{FF2B5EF4-FFF2-40B4-BE49-F238E27FC236}">
                <a16:creationId xmlns:a16="http://schemas.microsoft.com/office/drawing/2014/main" xmlns="" id="{B66F6FB7-539A-4A5D-8162-9B2D24C2E57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37527" y="2675467"/>
            <a:ext cx="2744911" cy="32566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4593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FA10886-1B34-4A5D-B73F-B887A4543067}"/>
              </a:ext>
            </a:extLst>
          </p:cNvPr>
          <p:cNvSpPr>
            <a:spLocks noGrp="1"/>
          </p:cNvSpPr>
          <p:nvPr>
            <p:ph idx="1"/>
          </p:nvPr>
        </p:nvSpPr>
        <p:spPr>
          <a:xfrm>
            <a:off x="872067" y="1988840"/>
            <a:ext cx="7408333" cy="4530832"/>
          </a:xfrm>
        </p:spPr>
        <p:txBody>
          <a:bodyPr/>
          <a:lstStyle/>
          <a:p>
            <a:pPr marL="0" indent="0" algn="ctr">
              <a:buNone/>
            </a:pPr>
            <a:endParaRPr lang="en-GB" sz="1800" dirty="0"/>
          </a:p>
          <a:p>
            <a:pPr marL="0" indent="0" algn="ctr">
              <a:buNone/>
            </a:pPr>
            <a:r>
              <a:rPr lang="en-GB" sz="1800" dirty="0"/>
              <a:t>Don’t Forget Them – One of the most common discrepancies found during equipment inspection.</a:t>
            </a:r>
          </a:p>
          <a:p>
            <a:pPr marL="0" indent="0" algn="ctr">
              <a:buNone/>
            </a:pPr>
            <a:endParaRPr lang="en-GB" dirty="0"/>
          </a:p>
        </p:txBody>
      </p:sp>
      <p:sp>
        <p:nvSpPr>
          <p:cNvPr id="3" name="Title 2">
            <a:extLst>
              <a:ext uri="{FF2B5EF4-FFF2-40B4-BE49-F238E27FC236}">
                <a16:creationId xmlns:a16="http://schemas.microsoft.com/office/drawing/2014/main" xmlns="" id="{20D1F9BF-70E4-426F-BEFB-55A863910E22}"/>
              </a:ext>
            </a:extLst>
          </p:cNvPr>
          <p:cNvSpPr>
            <a:spLocks noGrp="1"/>
          </p:cNvSpPr>
          <p:nvPr>
            <p:ph type="title"/>
          </p:nvPr>
        </p:nvSpPr>
        <p:spPr/>
        <p:txBody>
          <a:bodyPr/>
          <a:lstStyle/>
          <a:p>
            <a:r>
              <a:rPr lang="en-GB" dirty="0"/>
              <a:t>Hollows</a:t>
            </a:r>
          </a:p>
        </p:txBody>
      </p:sp>
      <p:pic>
        <p:nvPicPr>
          <p:cNvPr id="1026" name="Picture 2">
            <a:extLst>
              <a:ext uri="{FF2B5EF4-FFF2-40B4-BE49-F238E27FC236}">
                <a16:creationId xmlns:a16="http://schemas.microsoft.com/office/drawing/2014/main" xmlns="" id="{2095A984-7D26-4437-B44A-CB9991714AA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2996952"/>
            <a:ext cx="4104456" cy="3396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5238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FA10886-1B34-4A5D-B73F-B887A4543067}"/>
              </a:ext>
            </a:extLst>
          </p:cNvPr>
          <p:cNvSpPr>
            <a:spLocks noGrp="1"/>
          </p:cNvSpPr>
          <p:nvPr>
            <p:ph idx="1"/>
          </p:nvPr>
        </p:nvSpPr>
        <p:spPr>
          <a:xfrm>
            <a:off x="872067" y="1988840"/>
            <a:ext cx="7408333" cy="4530832"/>
          </a:xfrm>
        </p:spPr>
        <p:txBody>
          <a:bodyPr/>
          <a:lstStyle/>
          <a:p>
            <a:pPr marL="0" indent="0" algn="ctr">
              <a:buNone/>
            </a:pPr>
            <a:r>
              <a:rPr lang="en-GB" sz="1800" dirty="0"/>
              <a:t>Also Don’t Forget To Flake The Sail</a:t>
            </a:r>
            <a:endParaRPr lang="en-GB" dirty="0"/>
          </a:p>
        </p:txBody>
      </p:sp>
      <p:sp>
        <p:nvSpPr>
          <p:cNvPr id="3" name="Title 2">
            <a:extLst>
              <a:ext uri="{FF2B5EF4-FFF2-40B4-BE49-F238E27FC236}">
                <a16:creationId xmlns:a16="http://schemas.microsoft.com/office/drawing/2014/main" xmlns="" id="{20D1F9BF-70E4-426F-BEFB-55A863910E22}"/>
              </a:ext>
            </a:extLst>
          </p:cNvPr>
          <p:cNvSpPr>
            <a:spLocks noGrp="1"/>
          </p:cNvSpPr>
          <p:nvPr>
            <p:ph type="title"/>
          </p:nvPr>
        </p:nvSpPr>
        <p:spPr/>
        <p:txBody>
          <a:bodyPr/>
          <a:lstStyle/>
          <a:p>
            <a:r>
              <a:rPr lang="en-GB" dirty="0"/>
              <a:t>Hollows</a:t>
            </a:r>
          </a:p>
        </p:txBody>
      </p:sp>
      <p:grpSp>
        <p:nvGrpSpPr>
          <p:cNvPr id="4" name="Group 8">
            <a:extLst>
              <a:ext uri="{FF2B5EF4-FFF2-40B4-BE49-F238E27FC236}">
                <a16:creationId xmlns:a16="http://schemas.microsoft.com/office/drawing/2014/main" xmlns="" id="{608498FF-8253-4CFC-A318-3C1EA2470296}"/>
              </a:ext>
            </a:extLst>
          </p:cNvPr>
          <p:cNvGrpSpPr>
            <a:grpSpLocks/>
          </p:cNvGrpSpPr>
          <p:nvPr/>
        </p:nvGrpSpPr>
        <p:grpSpPr bwMode="auto">
          <a:xfrm>
            <a:off x="971600" y="2669629"/>
            <a:ext cx="3419297" cy="3495676"/>
            <a:chOff x="665" y="822"/>
            <a:chExt cx="2017" cy="2656"/>
          </a:xfrm>
        </p:grpSpPr>
        <p:sp>
          <p:nvSpPr>
            <p:cNvPr id="5" name="Rectangle 7">
              <a:extLst>
                <a:ext uri="{FF2B5EF4-FFF2-40B4-BE49-F238E27FC236}">
                  <a16:creationId xmlns:a16="http://schemas.microsoft.com/office/drawing/2014/main" xmlns="" id="{4BDCDF05-54B4-4B62-8835-9622E450092A}"/>
                </a:ext>
              </a:extLst>
            </p:cNvPr>
            <p:cNvSpPr>
              <a:spLocks noChangeArrowheads="1"/>
            </p:cNvSpPr>
            <p:nvPr/>
          </p:nvSpPr>
          <p:spPr bwMode="auto">
            <a:xfrm>
              <a:off x="665" y="1951"/>
              <a:ext cx="0" cy="397"/>
            </a:xfrm>
            <a:prstGeom prst="rect">
              <a:avLst/>
            </a:prstGeom>
            <a:solidFill>
              <a:srgbClr val="7C92D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eaLnBrk="0" hangingPunct="0"/>
              <a:endParaRPr lang="en-US"/>
            </a:p>
          </p:txBody>
        </p:sp>
        <p:pic>
          <p:nvPicPr>
            <p:cNvPr id="6" name="Picture 5" descr="DSCN0559">
              <a:extLst>
                <a:ext uri="{FF2B5EF4-FFF2-40B4-BE49-F238E27FC236}">
                  <a16:creationId xmlns:a16="http://schemas.microsoft.com/office/drawing/2014/main" xmlns="" id="{AD9F4DD5-A2B1-439C-90C6-D5CB195A94D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0" y="822"/>
              <a:ext cx="1992" cy="2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0">
            <a:extLst>
              <a:ext uri="{FF2B5EF4-FFF2-40B4-BE49-F238E27FC236}">
                <a16:creationId xmlns:a16="http://schemas.microsoft.com/office/drawing/2014/main" xmlns="" id="{7EF34297-3B9F-4E30-8F67-DFD5788E0D48}"/>
              </a:ext>
            </a:extLst>
          </p:cNvPr>
          <p:cNvGrpSpPr>
            <a:grpSpLocks/>
          </p:cNvGrpSpPr>
          <p:nvPr/>
        </p:nvGrpSpPr>
        <p:grpSpPr bwMode="auto">
          <a:xfrm>
            <a:off x="4753100" y="2669628"/>
            <a:ext cx="3454630" cy="3495676"/>
            <a:chOff x="3305" y="823"/>
            <a:chExt cx="2030" cy="2656"/>
          </a:xfrm>
        </p:grpSpPr>
        <p:sp>
          <p:nvSpPr>
            <p:cNvPr id="8" name="Rectangle 9">
              <a:extLst>
                <a:ext uri="{FF2B5EF4-FFF2-40B4-BE49-F238E27FC236}">
                  <a16:creationId xmlns:a16="http://schemas.microsoft.com/office/drawing/2014/main" xmlns="" id="{73B8A27B-91D3-4E0E-B269-83F5D47CB90D}"/>
                </a:ext>
              </a:extLst>
            </p:cNvPr>
            <p:cNvSpPr>
              <a:spLocks noChangeArrowheads="1"/>
            </p:cNvSpPr>
            <p:nvPr/>
          </p:nvSpPr>
          <p:spPr bwMode="auto">
            <a:xfrm>
              <a:off x="3305" y="1946"/>
              <a:ext cx="0" cy="397"/>
            </a:xfrm>
            <a:prstGeom prst="rect">
              <a:avLst/>
            </a:prstGeom>
            <a:solidFill>
              <a:srgbClr val="7C92D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eaLnBrk="0" hangingPunct="0"/>
              <a:endParaRPr lang="en-US"/>
            </a:p>
          </p:txBody>
        </p:sp>
        <p:pic>
          <p:nvPicPr>
            <p:cNvPr id="9" name="Picture 6" descr="DSCN0561">
              <a:extLst>
                <a:ext uri="{FF2B5EF4-FFF2-40B4-BE49-F238E27FC236}">
                  <a16:creationId xmlns:a16="http://schemas.microsoft.com/office/drawing/2014/main" xmlns="" id="{65E3991B-F9F2-4E53-B976-D02FB1FB01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3" y="823"/>
              <a:ext cx="1992" cy="2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18579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0E05EBD-C8C0-4690-AC78-EEA51FF028AA}"/>
              </a:ext>
            </a:extLst>
          </p:cNvPr>
          <p:cNvSpPr>
            <a:spLocks noGrp="1"/>
          </p:cNvSpPr>
          <p:nvPr>
            <p:ph idx="1"/>
          </p:nvPr>
        </p:nvSpPr>
        <p:spPr/>
        <p:txBody>
          <a:bodyPr>
            <a:normAutofit fontScale="77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2100" dirty="0"/>
              <a:t>For UMS / ORC Measurement you will also need to provide ¼ Width (</a:t>
            </a:r>
            <a:r>
              <a:rPr lang="en-GB" sz="2100" dirty="0" err="1"/>
              <a:t>MQW</a:t>
            </a:r>
            <a:r>
              <a:rPr lang="en-GB" sz="2100" dirty="0"/>
              <a:t>) &amp; Head Width (</a:t>
            </a:r>
            <a:r>
              <a:rPr lang="en-GB" sz="2100" dirty="0" err="1"/>
              <a:t>MHB</a:t>
            </a:r>
            <a:r>
              <a:rPr lang="en-GB" sz="2100" dirty="0"/>
              <a:t>)</a:t>
            </a:r>
          </a:p>
          <a:p>
            <a:endParaRPr lang="en-GB" dirty="0"/>
          </a:p>
        </p:txBody>
      </p:sp>
      <p:sp>
        <p:nvSpPr>
          <p:cNvPr id="3" name="Title 2">
            <a:extLst>
              <a:ext uri="{FF2B5EF4-FFF2-40B4-BE49-F238E27FC236}">
                <a16:creationId xmlns:a16="http://schemas.microsoft.com/office/drawing/2014/main" xmlns="" id="{EBF07D3D-908D-438E-9CB6-4CF58FE8E605}"/>
              </a:ext>
            </a:extLst>
          </p:cNvPr>
          <p:cNvSpPr>
            <a:spLocks noGrp="1"/>
          </p:cNvSpPr>
          <p:nvPr>
            <p:ph type="title"/>
          </p:nvPr>
        </p:nvSpPr>
        <p:spPr/>
        <p:txBody>
          <a:bodyPr>
            <a:normAutofit fontScale="90000"/>
          </a:bodyPr>
          <a:lstStyle/>
          <a:p>
            <a:r>
              <a:rPr lang="en-GB" dirty="0"/>
              <a:t>Headsail</a:t>
            </a:r>
            <a:br>
              <a:rPr lang="en-GB" dirty="0"/>
            </a:br>
            <a:r>
              <a:rPr lang="en-GB" dirty="0"/>
              <a:t>Required Dimensions</a:t>
            </a:r>
          </a:p>
        </p:txBody>
      </p:sp>
      <p:pic>
        <p:nvPicPr>
          <p:cNvPr id="4" name="Picture 7" descr="headsail and mainsail diag">
            <a:extLst>
              <a:ext uri="{FF2B5EF4-FFF2-40B4-BE49-F238E27FC236}">
                <a16:creationId xmlns:a16="http://schemas.microsoft.com/office/drawing/2014/main" xmlns="" id="{0B555752-917E-45A7-B207-558BEFAD6872}"/>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2964"/>
          <a:stretch/>
        </p:blipFill>
        <p:spPr>
          <a:xfrm>
            <a:off x="457200" y="2028431"/>
            <a:ext cx="3195877" cy="33605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xmlns="" id="{8431E11F-A6D7-4CBE-9C04-FFD2611D6DEC}"/>
              </a:ext>
            </a:extLst>
          </p:cNvPr>
          <p:cNvPicPr>
            <a:picLocks noChangeAspect="1"/>
          </p:cNvPicPr>
          <p:nvPr/>
        </p:nvPicPr>
        <p:blipFill>
          <a:blip r:embed="rId3" cstate="print"/>
          <a:stretch>
            <a:fillRect/>
          </a:stretch>
        </p:blipFill>
        <p:spPr>
          <a:xfrm>
            <a:off x="5292080" y="3773939"/>
            <a:ext cx="3166668" cy="1599954"/>
          </a:xfrm>
          <a:prstGeom prst="rect">
            <a:avLst/>
          </a:prstGeom>
        </p:spPr>
      </p:pic>
      <p:pic>
        <p:nvPicPr>
          <p:cNvPr id="10" name="Picture 9">
            <a:extLst>
              <a:ext uri="{FF2B5EF4-FFF2-40B4-BE49-F238E27FC236}">
                <a16:creationId xmlns:a16="http://schemas.microsoft.com/office/drawing/2014/main" xmlns="" id="{50FF5A8A-ED81-4147-B9FD-82A39741A560}"/>
              </a:ext>
            </a:extLst>
          </p:cNvPr>
          <p:cNvPicPr>
            <a:picLocks noChangeAspect="1"/>
          </p:cNvPicPr>
          <p:nvPr/>
        </p:nvPicPr>
        <p:blipFill>
          <a:blip r:embed="rId4" cstate="print"/>
          <a:stretch>
            <a:fillRect/>
          </a:stretch>
        </p:blipFill>
        <p:spPr>
          <a:xfrm>
            <a:off x="4211960" y="2147244"/>
            <a:ext cx="1698359" cy="2094695"/>
          </a:xfrm>
          <a:prstGeom prst="rect">
            <a:avLst/>
          </a:prstGeom>
        </p:spPr>
      </p:pic>
    </p:spTree>
    <p:extLst>
      <p:ext uri="{BB962C8B-B14F-4D97-AF65-F5344CB8AC3E}">
        <p14:creationId xmlns:p14="http://schemas.microsoft.com/office/powerpoint/2010/main" xmlns="" val="2731462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191CF2F-58C0-43FE-BD98-15C6EE8D8AFE}"/>
              </a:ext>
            </a:extLst>
          </p:cNvPr>
          <p:cNvSpPr>
            <a:spLocks noGrp="1"/>
          </p:cNvSpPr>
          <p:nvPr>
            <p:ph idx="1"/>
          </p:nvPr>
        </p:nvSpPr>
        <p:spPr>
          <a:xfrm>
            <a:off x="867833" y="2415216"/>
            <a:ext cx="7408333" cy="4104456"/>
          </a:xfrm>
        </p:spPr>
        <p:txBody>
          <a:bodyPr>
            <a:normAutofit fontScale="62500" lnSpcReduction="20000"/>
          </a:bodyPr>
          <a:lstStyle/>
          <a:p>
            <a:r>
              <a:rPr lang="en-GB" altLang="en-US" sz="3200" b="1" dirty="0">
                <a:solidFill>
                  <a:schemeClr val="accent2"/>
                </a:solidFill>
                <a:latin typeface="Arial" panose="020B0604020202020204" pitchFamily="34" charset="0"/>
              </a:rPr>
              <a:t>On largest area headsail, measure luff, luff perpendicular, half, three quarter and seven eighth widths (LL, LP, </a:t>
            </a:r>
            <a:r>
              <a:rPr lang="en-GB" altLang="en-US" sz="3200" b="1" dirty="0" err="1">
                <a:solidFill>
                  <a:schemeClr val="accent2"/>
                </a:solidFill>
                <a:latin typeface="Arial" panose="020B0604020202020204" pitchFamily="34" charset="0"/>
              </a:rPr>
              <a:t>HHW</a:t>
            </a:r>
            <a:r>
              <a:rPr lang="en-GB" altLang="en-US" sz="3200" b="1" dirty="0">
                <a:solidFill>
                  <a:schemeClr val="accent2"/>
                </a:solidFill>
                <a:latin typeface="Arial" panose="020B0604020202020204" pitchFamily="34" charset="0"/>
              </a:rPr>
              <a:t>, </a:t>
            </a:r>
            <a:r>
              <a:rPr lang="en-GB" altLang="en-US" sz="3200" b="1" dirty="0" err="1">
                <a:solidFill>
                  <a:schemeClr val="accent2"/>
                </a:solidFill>
                <a:latin typeface="Arial" panose="020B0604020202020204" pitchFamily="34" charset="0"/>
              </a:rPr>
              <a:t>HTW</a:t>
            </a:r>
            <a:r>
              <a:rPr lang="en-GB" altLang="en-US" sz="3200" b="1" dirty="0">
                <a:solidFill>
                  <a:schemeClr val="accent2"/>
                </a:solidFill>
                <a:latin typeface="Arial" panose="020B0604020202020204" pitchFamily="34" charset="0"/>
              </a:rPr>
              <a:t>, HUW).</a:t>
            </a:r>
          </a:p>
          <a:p>
            <a:pPr>
              <a:buFontTx/>
              <a:buChar char="-"/>
            </a:pPr>
            <a:r>
              <a:rPr lang="en-GB" altLang="en-US" b="1" dirty="0">
                <a:solidFill>
                  <a:schemeClr val="accent2"/>
                </a:solidFill>
                <a:latin typeface="Arial" panose="020B0604020202020204" pitchFamily="34" charset="0"/>
              </a:rPr>
              <a:t>Fold the Head Point to the Clew Point to find Half Leech Point. Then measuring from the leech, find the shortest distance to the luff. Add any leech hollow to get </a:t>
            </a:r>
            <a:r>
              <a:rPr lang="en-GB" altLang="en-US" b="1" dirty="0" err="1">
                <a:solidFill>
                  <a:schemeClr val="accent2"/>
                </a:solidFill>
                <a:latin typeface="Arial" panose="020B0604020202020204" pitchFamily="34" charset="0"/>
              </a:rPr>
              <a:t>HHW</a:t>
            </a:r>
            <a:r>
              <a:rPr lang="en-GB" altLang="en-US" b="1" dirty="0">
                <a:solidFill>
                  <a:schemeClr val="accent2"/>
                </a:solidFill>
                <a:latin typeface="Arial" panose="020B0604020202020204" pitchFamily="34" charset="0"/>
              </a:rPr>
              <a:t>.</a:t>
            </a:r>
          </a:p>
          <a:p>
            <a:pPr>
              <a:buFontTx/>
              <a:buChar char="-"/>
            </a:pPr>
            <a:r>
              <a:rPr lang="en-GB" altLang="en-US" b="1" dirty="0">
                <a:solidFill>
                  <a:schemeClr val="accent2"/>
                </a:solidFill>
                <a:latin typeface="Arial" panose="020B0604020202020204" pitchFamily="34" charset="0"/>
              </a:rPr>
              <a:t>Fold the Head Point to the Half Leech Point to find Three Quarter Leech Point. Then measuring from the leech, find the shortest distance to the luff. Add any leech hollow to get </a:t>
            </a:r>
            <a:r>
              <a:rPr lang="en-GB" altLang="en-US" b="1" dirty="0" err="1">
                <a:solidFill>
                  <a:schemeClr val="accent2"/>
                </a:solidFill>
                <a:latin typeface="Arial" panose="020B0604020202020204" pitchFamily="34" charset="0"/>
              </a:rPr>
              <a:t>HTW</a:t>
            </a:r>
            <a:r>
              <a:rPr lang="en-GB" altLang="en-US" b="1" dirty="0">
                <a:solidFill>
                  <a:schemeClr val="accent2"/>
                </a:solidFill>
                <a:latin typeface="Arial" panose="020B0604020202020204" pitchFamily="34" charset="0"/>
              </a:rPr>
              <a:t>.</a:t>
            </a:r>
          </a:p>
          <a:p>
            <a:pPr>
              <a:buFontTx/>
              <a:buChar char="-"/>
            </a:pPr>
            <a:r>
              <a:rPr lang="en-GB" altLang="en-US" b="1" dirty="0">
                <a:solidFill>
                  <a:schemeClr val="accent2"/>
                </a:solidFill>
                <a:latin typeface="Arial" panose="020B0604020202020204" pitchFamily="34" charset="0"/>
              </a:rPr>
              <a:t>Fold the Head Point to the Three Quarter Leech Point to find Seven Eighth Leech Point. Then measuring from the leech, find the shortest distance to the luff. Add any leech hollow to get HUW.</a:t>
            </a:r>
          </a:p>
          <a:p>
            <a:pPr>
              <a:buFontTx/>
              <a:buNone/>
            </a:pPr>
            <a:r>
              <a:rPr lang="en-GB" altLang="en-US" b="1" dirty="0">
                <a:solidFill>
                  <a:srgbClr val="FF0000"/>
                </a:solidFill>
                <a:latin typeface="Arial" panose="020B0604020202020204" pitchFamily="34" charset="0"/>
              </a:rPr>
              <a:t>	Pull the luff hard when measuring LL.</a:t>
            </a:r>
          </a:p>
          <a:p>
            <a:pPr>
              <a:buFontTx/>
              <a:buNone/>
            </a:pPr>
            <a:r>
              <a:rPr lang="en-GB" altLang="en-US" b="1" dirty="0">
                <a:solidFill>
                  <a:srgbClr val="FF0000"/>
                </a:solidFill>
                <a:latin typeface="Arial" panose="020B0604020202020204" pitchFamily="34" charset="0"/>
              </a:rPr>
              <a:t>	Watch for the tack and/or clew points being artificially high. </a:t>
            </a:r>
          </a:p>
          <a:p>
            <a:pPr>
              <a:buFontTx/>
              <a:buNone/>
            </a:pPr>
            <a:r>
              <a:rPr lang="en-GB" altLang="en-US" b="1" dirty="0">
                <a:solidFill>
                  <a:srgbClr val="FF0000"/>
                </a:solidFill>
                <a:latin typeface="Arial" panose="020B0604020202020204" pitchFamily="34" charset="0"/>
              </a:rPr>
              <a:t>	Maximum luff length (</a:t>
            </a:r>
            <a:r>
              <a:rPr lang="en-GB" altLang="en-US" b="1" dirty="0" err="1">
                <a:solidFill>
                  <a:srgbClr val="FF0000"/>
                </a:solidFill>
                <a:latin typeface="Arial" panose="020B0604020202020204" pitchFamily="34" charset="0"/>
              </a:rPr>
              <a:t>LLm</a:t>
            </a:r>
            <a:r>
              <a:rPr lang="en-GB" altLang="en-US" b="1" dirty="0">
                <a:solidFill>
                  <a:srgbClr val="FF0000"/>
                </a:solidFill>
                <a:latin typeface="Arial" panose="020B0604020202020204" pitchFamily="34" charset="0"/>
              </a:rPr>
              <a:t>) of any sail carried is also required.</a:t>
            </a:r>
            <a:endParaRPr lang="en-GB" altLang="en-US" sz="3600" b="1" dirty="0">
              <a:solidFill>
                <a:schemeClr val="accent2"/>
              </a:solidFill>
              <a:latin typeface="Arial" panose="020B0604020202020204" pitchFamily="34" charset="0"/>
            </a:endParaRPr>
          </a:p>
          <a:p>
            <a:r>
              <a:rPr lang="en-GB" altLang="en-US" sz="3200" b="1" dirty="0">
                <a:solidFill>
                  <a:schemeClr val="accent2"/>
                </a:solidFill>
                <a:latin typeface="Arial" panose="020B0604020202020204" pitchFamily="34" charset="0"/>
              </a:rPr>
              <a:t>HSA, is the area of the largest headsail:</a:t>
            </a:r>
          </a:p>
          <a:p>
            <a:pPr>
              <a:buFontTx/>
              <a:buChar char="-"/>
            </a:pPr>
            <a:r>
              <a:rPr lang="en-GB" altLang="en-US" b="1" dirty="0">
                <a:solidFill>
                  <a:schemeClr val="accent2"/>
                </a:solidFill>
                <a:latin typeface="Arial" panose="020B0604020202020204" pitchFamily="34" charset="0"/>
              </a:rPr>
              <a:t>HSA = 0.0625 * LL * (4 * LP + 6 * </a:t>
            </a:r>
            <a:r>
              <a:rPr lang="en-GB" altLang="en-US" b="1" dirty="0" err="1">
                <a:solidFill>
                  <a:schemeClr val="accent2"/>
                </a:solidFill>
                <a:latin typeface="Arial" panose="020B0604020202020204" pitchFamily="34" charset="0"/>
              </a:rPr>
              <a:t>HHW</a:t>
            </a:r>
            <a:r>
              <a:rPr lang="en-GB" altLang="en-US" b="1" dirty="0">
                <a:solidFill>
                  <a:schemeClr val="accent2"/>
                </a:solidFill>
                <a:latin typeface="Arial" panose="020B0604020202020204" pitchFamily="34" charset="0"/>
              </a:rPr>
              <a:t> + 3 * </a:t>
            </a:r>
            <a:r>
              <a:rPr lang="en-GB" altLang="en-US" b="1" dirty="0" err="1">
                <a:solidFill>
                  <a:schemeClr val="accent2"/>
                </a:solidFill>
                <a:latin typeface="Arial" panose="020B0604020202020204" pitchFamily="34" charset="0"/>
              </a:rPr>
              <a:t>HTW</a:t>
            </a:r>
            <a:r>
              <a:rPr lang="en-GB" altLang="en-US" b="1" dirty="0">
                <a:solidFill>
                  <a:schemeClr val="accent2"/>
                </a:solidFill>
                <a:latin typeface="Arial" panose="020B0604020202020204" pitchFamily="34" charset="0"/>
              </a:rPr>
              <a:t> + 2 * HUW +0.09)</a:t>
            </a:r>
          </a:p>
          <a:p>
            <a:pPr>
              <a:buFontTx/>
              <a:buNone/>
            </a:pPr>
            <a:r>
              <a:rPr lang="en-GB" altLang="en-US" b="1" dirty="0">
                <a:solidFill>
                  <a:srgbClr val="FF0000"/>
                </a:solidFill>
                <a:latin typeface="Arial" panose="020B0604020202020204" pitchFamily="34" charset="0"/>
              </a:rPr>
              <a:t>	Linear dimensions of largest sail needed, not just HSA.</a:t>
            </a:r>
          </a:p>
          <a:p>
            <a:endParaRPr lang="en-GB" dirty="0"/>
          </a:p>
        </p:txBody>
      </p:sp>
      <p:sp>
        <p:nvSpPr>
          <p:cNvPr id="3" name="Title 2">
            <a:extLst>
              <a:ext uri="{FF2B5EF4-FFF2-40B4-BE49-F238E27FC236}">
                <a16:creationId xmlns:a16="http://schemas.microsoft.com/office/drawing/2014/main" xmlns="" id="{C13B68E1-65C3-4A42-9773-527290F00B41}"/>
              </a:ext>
            </a:extLst>
          </p:cNvPr>
          <p:cNvSpPr>
            <a:spLocks noGrp="1"/>
          </p:cNvSpPr>
          <p:nvPr>
            <p:ph type="title"/>
          </p:nvPr>
        </p:nvSpPr>
        <p:spPr/>
        <p:txBody>
          <a:bodyPr/>
          <a:lstStyle/>
          <a:p>
            <a:r>
              <a:rPr lang="en-GB" dirty="0"/>
              <a:t>Headsail Dimensions</a:t>
            </a:r>
          </a:p>
        </p:txBody>
      </p:sp>
    </p:spTree>
    <p:extLst>
      <p:ext uri="{BB962C8B-B14F-4D97-AF65-F5344CB8AC3E}">
        <p14:creationId xmlns:p14="http://schemas.microsoft.com/office/powerpoint/2010/main" xmlns="" val="2779314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0B5C91C-AB61-4797-8C81-FF78533D572F}"/>
              </a:ext>
            </a:extLst>
          </p:cNvPr>
          <p:cNvSpPr>
            <a:spLocks noGrp="1"/>
          </p:cNvSpPr>
          <p:nvPr>
            <p:ph idx="1"/>
          </p:nvPr>
        </p:nvSpPr>
        <p:spPr/>
        <p:txBody>
          <a:bodyPr>
            <a:normAutofit fontScale="85000" lnSpcReduction="20000"/>
          </a:bodyPr>
          <a:lstStyle/>
          <a:p>
            <a:pPr marL="0" indent="0">
              <a:buNone/>
            </a:pPr>
            <a:r>
              <a:rPr lang="en-GB" dirty="0"/>
              <a:t>TACK – The intersection of the </a:t>
            </a:r>
            <a:r>
              <a:rPr lang="en-GB" b="1" dirty="0"/>
              <a:t>foot</a:t>
            </a:r>
            <a:r>
              <a:rPr lang="en-GB" dirty="0"/>
              <a:t>, and the </a:t>
            </a:r>
            <a:r>
              <a:rPr lang="en-GB" b="1" dirty="0"/>
              <a:t>luff,</a:t>
            </a:r>
            <a:r>
              <a:rPr lang="en-GB" dirty="0"/>
              <a:t> each extended as necessary.</a:t>
            </a:r>
          </a:p>
          <a:p>
            <a:pPr marL="0" indent="0">
              <a:buNone/>
            </a:pPr>
            <a:endParaRPr lang="en-GB" dirty="0"/>
          </a:p>
          <a:p>
            <a:pPr marL="0" indent="0">
              <a:buNone/>
            </a:pPr>
            <a:r>
              <a:rPr lang="en-GB" dirty="0"/>
              <a:t>CLEW – The intersection of the </a:t>
            </a:r>
            <a:r>
              <a:rPr lang="en-GB" b="1" dirty="0"/>
              <a:t>foot</a:t>
            </a:r>
            <a:r>
              <a:rPr lang="en-GB" dirty="0"/>
              <a:t> and the </a:t>
            </a:r>
            <a:r>
              <a:rPr lang="en-GB" b="1" dirty="0"/>
              <a:t>leech,</a:t>
            </a:r>
            <a:r>
              <a:rPr lang="en-GB" dirty="0"/>
              <a:t> each extended as necessary.</a:t>
            </a:r>
          </a:p>
          <a:p>
            <a:pPr marL="0" indent="0">
              <a:buNone/>
            </a:pPr>
            <a:endParaRPr lang="en-GB" dirty="0"/>
          </a:p>
          <a:p>
            <a:pPr marL="0" indent="0">
              <a:buNone/>
            </a:pPr>
            <a:r>
              <a:rPr lang="en-GB" dirty="0"/>
              <a:t>HEAD – The intersection of the </a:t>
            </a:r>
            <a:r>
              <a:rPr lang="en-GB" b="1" dirty="0"/>
              <a:t>luff,</a:t>
            </a:r>
            <a:r>
              <a:rPr lang="en-GB" dirty="0"/>
              <a:t> extended as necessary, and the line at 90° to the </a:t>
            </a:r>
            <a:r>
              <a:rPr lang="en-GB" b="1" dirty="0"/>
              <a:t>luff</a:t>
            </a:r>
            <a:r>
              <a:rPr lang="en-GB" dirty="0"/>
              <a:t> passing through the highest point of the </a:t>
            </a:r>
            <a:r>
              <a:rPr lang="en-GB" b="1" dirty="0"/>
              <a:t>sail</a:t>
            </a:r>
            <a:r>
              <a:rPr lang="en-GB" dirty="0"/>
              <a:t> </a:t>
            </a:r>
            <a:r>
              <a:rPr lang="en-GB" dirty="0">
                <a:highlight>
                  <a:srgbClr val="FFFF00"/>
                </a:highlight>
              </a:rPr>
              <a:t>excluding </a:t>
            </a:r>
            <a:r>
              <a:rPr lang="en-GB" b="1" dirty="0">
                <a:highlight>
                  <a:srgbClr val="FFFF00"/>
                </a:highlight>
              </a:rPr>
              <a:t>attachments</a:t>
            </a:r>
            <a:r>
              <a:rPr lang="en-GB" dirty="0">
                <a:highlight>
                  <a:srgbClr val="FFFF00"/>
                </a:highlight>
              </a:rPr>
              <a:t> and any luff tape</a:t>
            </a:r>
            <a:r>
              <a:rPr lang="en-GB" dirty="0"/>
              <a:t>.</a:t>
            </a:r>
          </a:p>
          <a:p>
            <a:pPr marL="0" indent="0">
              <a:buNone/>
            </a:pPr>
            <a:endParaRPr lang="en-GB" dirty="0"/>
          </a:p>
          <a:p>
            <a:pPr marL="0" indent="0">
              <a:buNone/>
            </a:pPr>
            <a:r>
              <a:rPr lang="en-GB" dirty="0"/>
              <a:t>Important to note that HEADSAIL excludes attachments and that the mainsail is the highest point of the sail.</a:t>
            </a:r>
          </a:p>
        </p:txBody>
      </p:sp>
      <p:sp>
        <p:nvSpPr>
          <p:cNvPr id="3" name="Title 2">
            <a:extLst>
              <a:ext uri="{FF2B5EF4-FFF2-40B4-BE49-F238E27FC236}">
                <a16:creationId xmlns:a16="http://schemas.microsoft.com/office/drawing/2014/main" xmlns="" id="{CFF57325-162A-424C-B0A2-D3C574C8CEDD}"/>
              </a:ext>
            </a:extLst>
          </p:cNvPr>
          <p:cNvSpPr>
            <a:spLocks noGrp="1"/>
          </p:cNvSpPr>
          <p:nvPr>
            <p:ph type="title"/>
          </p:nvPr>
        </p:nvSpPr>
        <p:spPr/>
        <p:txBody>
          <a:bodyPr>
            <a:normAutofit fontScale="90000"/>
          </a:bodyPr>
          <a:lstStyle/>
          <a:p>
            <a:r>
              <a:rPr lang="en-GB" dirty="0"/>
              <a:t>Headsail Head, Tack &amp; Clew Points – </a:t>
            </a:r>
            <a:r>
              <a:rPr lang="en-GB" dirty="0" err="1"/>
              <a:t>ERS</a:t>
            </a:r>
            <a:r>
              <a:rPr lang="en-GB" dirty="0"/>
              <a:t> Definitions</a:t>
            </a:r>
          </a:p>
        </p:txBody>
      </p:sp>
    </p:spTree>
    <p:extLst>
      <p:ext uri="{BB962C8B-B14F-4D97-AF65-F5344CB8AC3E}">
        <p14:creationId xmlns:p14="http://schemas.microsoft.com/office/powerpoint/2010/main" xmlns="" val="257467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CBF9AD7-7843-4C29-9E6A-1E7669118619}"/>
              </a:ext>
            </a:extLst>
          </p:cNvPr>
          <p:cNvSpPr>
            <a:spLocks noGrp="1"/>
          </p:cNvSpPr>
          <p:nvPr>
            <p:ph idx="1"/>
          </p:nvPr>
        </p:nvSpPr>
        <p:spPr/>
        <p:txBody>
          <a:bodyPr>
            <a:normAutofit/>
          </a:bodyPr>
          <a:lstStyle/>
          <a:p>
            <a:pPr marL="0" indent="0">
              <a:buNone/>
            </a:pPr>
            <a:r>
              <a:rPr lang="en-GB" dirty="0" smtClean="0"/>
              <a:t>Rule Authority Appointed </a:t>
            </a:r>
            <a:r>
              <a:rPr lang="en-GB" dirty="0"/>
              <a:t>Sail Measurers</a:t>
            </a:r>
          </a:p>
          <a:p>
            <a:pPr marL="0" indent="0">
              <a:buNone/>
            </a:pPr>
            <a:endParaRPr lang="en-GB" dirty="0"/>
          </a:p>
          <a:p>
            <a:pPr marL="0" indent="0">
              <a:buNone/>
            </a:pPr>
            <a:r>
              <a:rPr lang="en-GB" dirty="0" smtClean="0"/>
              <a:t>National Authority</a:t>
            </a:r>
            <a:r>
              <a:rPr lang="en-GB" dirty="0" smtClean="0"/>
              <a:t> </a:t>
            </a:r>
            <a:r>
              <a:rPr lang="en-GB" dirty="0"/>
              <a:t>Appointed Sail Measurers</a:t>
            </a:r>
          </a:p>
          <a:p>
            <a:pPr marL="0" indent="0">
              <a:buNone/>
            </a:pPr>
            <a:endParaRPr lang="en-GB" dirty="0"/>
          </a:p>
          <a:p>
            <a:pPr marL="0" indent="0">
              <a:buNone/>
            </a:pPr>
            <a:r>
              <a:rPr lang="en-GB" dirty="0" smtClean="0"/>
              <a:t>IHC </a:t>
            </a:r>
            <a:r>
              <a:rPr lang="en-GB" dirty="0"/>
              <a:t>Licensed Sail Lofts</a:t>
            </a:r>
          </a:p>
          <a:p>
            <a:pPr marL="0" indent="0">
              <a:buNone/>
            </a:pPr>
            <a:r>
              <a:rPr lang="en-GB" sz="1800" dirty="0"/>
              <a:t>(Manufacturers licensed by </a:t>
            </a:r>
            <a:r>
              <a:rPr lang="en-GB" sz="1800" dirty="0" smtClean="0"/>
              <a:t>World Sailing/Rule Authority to </a:t>
            </a:r>
            <a:r>
              <a:rPr lang="en-GB" sz="1800" dirty="0"/>
              <a:t>certify sails under the IHC scheme)</a:t>
            </a:r>
          </a:p>
        </p:txBody>
      </p:sp>
      <p:sp>
        <p:nvSpPr>
          <p:cNvPr id="3" name="Title 2">
            <a:extLst>
              <a:ext uri="{FF2B5EF4-FFF2-40B4-BE49-F238E27FC236}">
                <a16:creationId xmlns:a16="http://schemas.microsoft.com/office/drawing/2014/main" xmlns="" id="{4A7B2E67-C793-4E04-88CC-77CF5F3639D2}"/>
              </a:ext>
            </a:extLst>
          </p:cNvPr>
          <p:cNvSpPr>
            <a:spLocks noGrp="1"/>
          </p:cNvSpPr>
          <p:nvPr>
            <p:ph type="title"/>
          </p:nvPr>
        </p:nvSpPr>
        <p:spPr/>
        <p:txBody>
          <a:bodyPr>
            <a:normAutofit/>
          </a:bodyPr>
          <a:lstStyle/>
          <a:p>
            <a:r>
              <a:rPr lang="en-GB" sz="3600" dirty="0"/>
              <a:t>Who Can Measure Sails </a:t>
            </a:r>
            <a:r>
              <a:rPr lang="en-GB" sz="3600" dirty="0" smtClean="0"/>
              <a:t>for IRC (Endorsed) in the Rule Authority</a:t>
            </a:r>
            <a:endParaRPr lang="en-GB" sz="3600" dirty="0"/>
          </a:p>
        </p:txBody>
      </p:sp>
    </p:spTree>
    <p:extLst>
      <p:ext uri="{BB962C8B-B14F-4D97-AF65-F5344CB8AC3E}">
        <p14:creationId xmlns:p14="http://schemas.microsoft.com/office/powerpoint/2010/main" xmlns="" val="3031656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B6F0476-EB8D-42E6-BE06-A3092680E1C9}"/>
              </a:ext>
            </a:extLst>
          </p:cNvPr>
          <p:cNvSpPr>
            <a:spLocks noGrp="1"/>
          </p:cNvSpPr>
          <p:nvPr>
            <p:ph idx="1"/>
          </p:nvPr>
        </p:nvSpPr>
        <p:spPr>
          <a:xfrm>
            <a:off x="457200" y="1988840"/>
            <a:ext cx="8507287" cy="4680520"/>
          </a:xfrm>
        </p:spPr>
        <p:txBody>
          <a:bodyPr>
            <a:normAutofit fontScale="77500" lnSpcReduction="20000"/>
          </a:bodyPr>
          <a:lstStyle/>
          <a:p>
            <a:pPr marL="0" indent="0" algn="ctr">
              <a:buNone/>
            </a:pPr>
            <a:r>
              <a:rPr lang="en-GB" dirty="0"/>
              <a:t>Remember – Excluding Attachments!</a:t>
            </a:r>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dirty="0"/>
              <a:t>But don’t forget that the </a:t>
            </a:r>
            <a:r>
              <a:rPr lang="en-GB" b="1" dirty="0"/>
              <a:t>Aft Head Point </a:t>
            </a:r>
            <a:r>
              <a:rPr lang="en-GB" dirty="0"/>
              <a:t>could be the highest point</a:t>
            </a:r>
          </a:p>
          <a:p>
            <a:pPr marL="0" indent="0" algn="ctr">
              <a:buNone/>
            </a:pPr>
            <a:endParaRPr lang="en-GB" dirty="0"/>
          </a:p>
          <a:p>
            <a:pPr marL="0" indent="0" algn="ctr">
              <a:buNone/>
            </a:pPr>
            <a:endParaRPr lang="en-GB" dirty="0"/>
          </a:p>
        </p:txBody>
      </p:sp>
      <p:sp>
        <p:nvSpPr>
          <p:cNvPr id="3" name="Title 2">
            <a:extLst>
              <a:ext uri="{FF2B5EF4-FFF2-40B4-BE49-F238E27FC236}">
                <a16:creationId xmlns:a16="http://schemas.microsoft.com/office/drawing/2014/main" xmlns="" id="{5351D055-3E90-4EB4-833F-406FA359E907}"/>
              </a:ext>
            </a:extLst>
          </p:cNvPr>
          <p:cNvSpPr>
            <a:spLocks noGrp="1"/>
          </p:cNvSpPr>
          <p:nvPr>
            <p:ph type="title"/>
          </p:nvPr>
        </p:nvSpPr>
        <p:spPr/>
        <p:txBody>
          <a:bodyPr/>
          <a:lstStyle/>
          <a:p>
            <a:r>
              <a:rPr lang="en-GB" dirty="0"/>
              <a:t>Headsail Head Points</a:t>
            </a:r>
          </a:p>
        </p:txBody>
      </p:sp>
      <p:pic>
        <p:nvPicPr>
          <p:cNvPr id="5" name="Picture 4" descr="A picture containing floor, ground, building, person&#10;&#10;Description generated with high confidence">
            <a:extLst>
              <a:ext uri="{FF2B5EF4-FFF2-40B4-BE49-F238E27FC236}">
                <a16:creationId xmlns:a16="http://schemas.microsoft.com/office/drawing/2014/main" xmlns="" id="{21DA9C0B-A15A-456B-8B71-81975F74AFE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9214" r="22374" b="14734"/>
          <a:stretch/>
        </p:blipFill>
        <p:spPr>
          <a:xfrm rot="10800000">
            <a:off x="1907703" y="2380447"/>
            <a:ext cx="5112568" cy="3756622"/>
          </a:xfrm>
          <a:prstGeom prst="rect">
            <a:avLst/>
          </a:prstGeom>
        </p:spPr>
      </p:pic>
      <p:cxnSp>
        <p:nvCxnSpPr>
          <p:cNvPr id="7" name="Straight Connector 6">
            <a:extLst>
              <a:ext uri="{FF2B5EF4-FFF2-40B4-BE49-F238E27FC236}">
                <a16:creationId xmlns:a16="http://schemas.microsoft.com/office/drawing/2014/main" xmlns="" id="{06AEACDB-FAF2-49D1-9B49-4BFE365F1077}"/>
              </a:ext>
            </a:extLst>
          </p:cNvPr>
          <p:cNvCxnSpPr>
            <a:cxnSpLocks/>
          </p:cNvCxnSpPr>
          <p:nvPr/>
        </p:nvCxnSpPr>
        <p:spPr>
          <a:xfrm flipV="1">
            <a:off x="2843808" y="4437112"/>
            <a:ext cx="3240360" cy="72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333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2C84C52-66F7-4719-9290-E1771C3A9E27}"/>
              </a:ext>
            </a:extLst>
          </p:cNvPr>
          <p:cNvSpPr>
            <a:spLocks noGrp="1"/>
          </p:cNvSpPr>
          <p:nvPr>
            <p:ph idx="1"/>
          </p:nvPr>
        </p:nvSpPr>
        <p:spPr>
          <a:xfrm>
            <a:off x="872067" y="2675466"/>
            <a:ext cx="7408333" cy="3844205"/>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sz="2000" dirty="0"/>
              <a:t>As Headsail Luff Length is rated, there have been attempts to reduce it.</a:t>
            </a:r>
          </a:p>
        </p:txBody>
      </p:sp>
      <p:sp>
        <p:nvSpPr>
          <p:cNvPr id="3" name="Title 2">
            <a:extLst>
              <a:ext uri="{FF2B5EF4-FFF2-40B4-BE49-F238E27FC236}">
                <a16:creationId xmlns:a16="http://schemas.microsoft.com/office/drawing/2014/main" xmlns="" id="{01AC36EB-1414-4614-8350-4EB056EB8559}"/>
              </a:ext>
            </a:extLst>
          </p:cNvPr>
          <p:cNvSpPr>
            <a:spLocks noGrp="1"/>
          </p:cNvSpPr>
          <p:nvPr>
            <p:ph type="title"/>
          </p:nvPr>
        </p:nvSpPr>
        <p:spPr/>
        <p:txBody>
          <a:bodyPr/>
          <a:lstStyle/>
          <a:p>
            <a:r>
              <a:rPr lang="en-GB" dirty="0"/>
              <a:t>Headsail Tack Point</a:t>
            </a:r>
          </a:p>
        </p:txBody>
      </p:sp>
      <p:pic>
        <p:nvPicPr>
          <p:cNvPr id="4" name="Content Placeholder 4">
            <a:extLst>
              <a:ext uri="{FF2B5EF4-FFF2-40B4-BE49-F238E27FC236}">
                <a16:creationId xmlns:a16="http://schemas.microsoft.com/office/drawing/2014/main" xmlns="" id="{A8B28683-A858-458F-A529-EF338E53DF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2195736" y="2348880"/>
            <a:ext cx="4464496" cy="3348372"/>
          </a:xfrm>
          <a:prstGeom prst="rect">
            <a:avLst/>
          </a:prstGeom>
        </p:spPr>
      </p:pic>
    </p:spTree>
    <p:extLst>
      <p:ext uri="{BB962C8B-B14F-4D97-AF65-F5344CB8AC3E}">
        <p14:creationId xmlns:p14="http://schemas.microsoft.com/office/powerpoint/2010/main" xmlns="" val="277013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FA10886-1B34-4A5D-B73F-B887A4543067}"/>
              </a:ext>
            </a:extLst>
          </p:cNvPr>
          <p:cNvSpPr>
            <a:spLocks noGrp="1"/>
          </p:cNvSpPr>
          <p:nvPr>
            <p:ph idx="1"/>
          </p:nvPr>
        </p:nvSpPr>
        <p:spPr>
          <a:xfrm>
            <a:off x="872067" y="1988840"/>
            <a:ext cx="7408333" cy="4530832"/>
          </a:xfrm>
        </p:spPr>
        <p:txBody>
          <a:bodyPr/>
          <a:lstStyle/>
          <a:p>
            <a:pPr marL="0" indent="0" algn="ctr">
              <a:buNone/>
            </a:pPr>
            <a:endParaRPr lang="en-GB" sz="1800" dirty="0"/>
          </a:p>
          <a:p>
            <a:pPr marL="0" indent="0" algn="ctr">
              <a:buNone/>
            </a:pPr>
            <a:r>
              <a:rPr lang="en-GB" sz="1800" dirty="0"/>
              <a:t>Again Don’t Forget Them – One of the most common discrepancies found during equipment inspection.</a:t>
            </a:r>
          </a:p>
          <a:p>
            <a:pPr marL="0" indent="0" algn="ctr">
              <a:buNone/>
            </a:pPr>
            <a:endParaRPr lang="en-GB" dirty="0"/>
          </a:p>
        </p:txBody>
      </p:sp>
      <p:sp>
        <p:nvSpPr>
          <p:cNvPr id="3" name="Title 2">
            <a:extLst>
              <a:ext uri="{FF2B5EF4-FFF2-40B4-BE49-F238E27FC236}">
                <a16:creationId xmlns:a16="http://schemas.microsoft.com/office/drawing/2014/main" xmlns="" id="{20D1F9BF-70E4-426F-BEFB-55A863910E22}"/>
              </a:ext>
            </a:extLst>
          </p:cNvPr>
          <p:cNvSpPr>
            <a:spLocks noGrp="1"/>
          </p:cNvSpPr>
          <p:nvPr>
            <p:ph type="title"/>
          </p:nvPr>
        </p:nvSpPr>
        <p:spPr/>
        <p:txBody>
          <a:bodyPr/>
          <a:lstStyle/>
          <a:p>
            <a:r>
              <a:rPr lang="en-GB" dirty="0"/>
              <a:t>Hollows</a:t>
            </a:r>
          </a:p>
        </p:txBody>
      </p:sp>
      <p:pic>
        <p:nvPicPr>
          <p:cNvPr id="1026" name="Picture 2">
            <a:extLst>
              <a:ext uri="{FF2B5EF4-FFF2-40B4-BE49-F238E27FC236}">
                <a16:creationId xmlns:a16="http://schemas.microsoft.com/office/drawing/2014/main" xmlns="" id="{2095A984-7D26-4437-B44A-CB9991714AA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2996952"/>
            <a:ext cx="4104456" cy="3396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99142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4743282-43FB-47FB-B4EA-4A5F1BE63E23}"/>
              </a:ext>
            </a:extLst>
          </p:cNvPr>
          <p:cNvSpPr>
            <a:spLocks noGrp="1"/>
          </p:cNvSpPr>
          <p:nvPr>
            <p:ph idx="1"/>
          </p:nvPr>
        </p:nvSpPr>
        <p:spPr>
          <a:xfrm>
            <a:off x="872067" y="2675466"/>
            <a:ext cx="7408333" cy="3844205"/>
          </a:xfrm>
        </p:spPr>
        <p:txBody>
          <a:bodyPr>
            <a:normAutofit fontScale="85000" lnSpcReduction="1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lgn="ctr">
              <a:buNone/>
            </a:pPr>
            <a:r>
              <a:rPr lang="en-GB" dirty="0"/>
              <a:t>Check that </a:t>
            </a:r>
            <a:r>
              <a:rPr lang="en-GB" dirty="0" err="1"/>
              <a:t>SHW</a:t>
            </a:r>
            <a:r>
              <a:rPr lang="en-GB" dirty="0"/>
              <a:t> Greater Than 75% </a:t>
            </a:r>
            <a:r>
              <a:rPr lang="en-GB" dirty="0" err="1"/>
              <a:t>SFL</a:t>
            </a:r>
            <a:r>
              <a:rPr lang="en-GB" dirty="0"/>
              <a:t> – Otherwise it’s not a Spinnaker – If it is start again measuring as a Headsail!</a:t>
            </a:r>
          </a:p>
        </p:txBody>
      </p:sp>
      <p:sp>
        <p:nvSpPr>
          <p:cNvPr id="3" name="Title 2">
            <a:extLst>
              <a:ext uri="{FF2B5EF4-FFF2-40B4-BE49-F238E27FC236}">
                <a16:creationId xmlns:a16="http://schemas.microsoft.com/office/drawing/2014/main" xmlns="" id="{0A03B2C8-52F7-4D58-AB27-096057C57B68}"/>
              </a:ext>
            </a:extLst>
          </p:cNvPr>
          <p:cNvSpPr>
            <a:spLocks noGrp="1"/>
          </p:cNvSpPr>
          <p:nvPr>
            <p:ph type="title"/>
          </p:nvPr>
        </p:nvSpPr>
        <p:spPr/>
        <p:txBody>
          <a:bodyPr>
            <a:normAutofit fontScale="90000"/>
          </a:bodyPr>
          <a:lstStyle/>
          <a:p>
            <a:r>
              <a:rPr lang="en-GB" dirty="0"/>
              <a:t>Spinnakers </a:t>
            </a:r>
            <a:br>
              <a:rPr lang="en-GB" dirty="0"/>
            </a:br>
            <a:r>
              <a:rPr lang="en-GB" dirty="0"/>
              <a:t>Required Dimensions</a:t>
            </a:r>
          </a:p>
        </p:txBody>
      </p:sp>
      <p:pic>
        <p:nvPicPr>
          <p:cNvPr id="4" name="Picture 3">
            <a:extLst>
              <a:ext uri="{FF2B5EF4-FFF2-40B4-BE49-F238E27FC236}">
                <a16:creationId xmlns:a16="http://schemas.microsoft.com/office/drawing/2014/main" xmlns="" id="{92B3D429-EEE7-4365-8F08-9BA341D3B1B4}"/>
              </a:ext>
            </a:extLst>
          </p:cNvPr>
          <p:cNvPicPr>
            <a:picLocks noChangeAspect="1"/>
          </p:cNvPicPr>
          <p:nvPr/>
        </p:nvPicPr>
        <p:blipFill>
          <a:blip r:embed="rId2" cstate="print"/>
          <a:stretch>
            <a:fillRect/>
          </a:stretch>
        </p:blipFill>
        <p:spPr>
          <a:xfrm>
            <a:off x="2843808" y="1988840"/>
            <a:ext cx="2952328" cy="3492551"/>
          </a:xfrm>
          <a:prstGeom prst="rect">
            <a:avLst/>
          </a:prstGeom>
        </p:spPr>
      </p:pic>
    </p:spTree>
    <p:extLst>
      <p:ext uri="{BB962C8B-B14F-4D97-AF65-F5344CB8AC3E}">
        <p14:creationId xmlns:p14="http://schemas.microsoft.com/office/powerpoint/2010/main" xmlns="" val="79436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sitting&#10;&#10;Description generated with high confidence">
            <a:extLst>
              <a:ext uri="{FF2B5EF4-FFF2-40B4-BE49-F238E27FC236}">
                <a16:creationId xmlns:a16="http://schemas.microsoft.com/office/drawing/2014/main" xmlns="" id="{94F1E50F-65D6-4A03-8B2B-FBD4982C5ED9}"/>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79712" y="2348880"/>
            <a:ext cx="4752528" cy="3564395"/>
          </a:xfrm>
        </p:spPr>
      </p:pic>
      <p:sp>
        <p:nvSpPr>
          <p:cNvPr id="3" name="Title 2">
            <a:extLst>
              <a:ext uri="{FF2B5EF4-FFF2-40B4-BE49-F238E27FC236}">
                <a16:creationId xmlns:a16="http://schemas.microsoft.com/office/drawing/2014/main" xmlns="" id="{FC6D7135-93C3-4BB5-A036-6A9E30DC5941}"/>
              </a:ext>
            </a:extLst>
          </p:cNvPr>
          <p:cNvSpPr>
            <a:spLocks noGrp="1"/>
          </p:cNvSpPr>
          <p:nvPr>
            <p:ph type="title"/>
          </p:nvPr>
        </p:nvSpPr>
        <p:spPr/>
        <p:txBody>
          <a:bodyPr>
            <a:normAutofit fontScale="90000"/>
          </a:bodyPr>
          <a:lstStyle/>
          <a:p>
            <a:r>
              <a:rPr lang="en-GB" dirty="0"/>
              <a:t>Don’t Forget</a:t>
            </a:r>
            <a:br>
              <a:rPr lang="en-GB" dirty="0"/>
            </a:br>
            <a:r>
              <a:rPr lang="en-GB" dirty="0"/>
              <a:t> Leech + Luff Lines</a:t>
            </a:r>
          </a:p>
        </p:txBody>
      </p:sp>
    </p:spTree>
    <p:extLst>
      <p:ext uri="{BB962C8B-B14F-4D97-AF65-F5344CB8AC3E}">
        <p14:creationId xmlns:p14="http://schemas.microsoft.com/office/powerpoint/2010/main" xmlns="" val="1319671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53ADAC1-E465-4C4A-B005-012D2767AEA2}"/>
              </a:ext>
            </a:extLst>
          </p:cNvPr>
          <p:cNvSpPr>
            <a:spLocks noGrp="1"/>
          </p:cNvSpPr>
          <p:nvPr>
            <p:ph idx="1"/>
          </p:nvPr>
        </p:nvSpPr>
        <p:spPr>
          <a:xfrm>
            <a:off x="872067" y="2675466"/>
            <a:ext cx="7408333" cy="3844205"/>
          </a:xfrm>
        </p:spPr>
        <p:txBody>
          <a:bodyPr>
            <a:normAutofit fontScale="55000" lnSpcReduction="20000"/>
          </a:bodyPr>
          <a:lstStyle/>
          <a:p>
            <a:r>
              <a:rPr lang="en-GB" altLang="en-US" sz="3200" b="1" dirty="0">
                <a:solidFill>
                  <a:schemeClr val="accent2"/>
                </a:solidFill>
                <a:latin typeface="Arial" panose="020B0604020202020204" pitchFamily="34" charset="0"/>
              </a:rPr>
              <a:t>Definition:</a:t>
            </a:r>
          </a:p>
          <a:p>
            <a:pPr>
              <a:buFontTx/>
              <a:buNone/>
            </a:pPr>
            <a:r>
              <a:rPr lang="en-GB" altLang="en-US" b="1" dirty="0">
                <a:solidFill>
                  <a:srgbClr val="FF0000"/>
                </a:solidFill>
                <a:latin typeface="Arial" panose="020B0604020202020204" pitchFamily="34" charset="0"/>
              </a:rPr>
              <a:t>	A spinnaker is defined as a sail set forward of the foremost mast with half width (measured as a spinnaker) equal to or greater than 75% of foot length and without battens.</a:t>
            </a:r>
          </a:p>
          <a:p>
            <a:pPr>
              <a:buFontTx/>
              <a:buNone/>
            </a:pPr>
            <a:r>
              <a:rPr lang="en-GB" altLang="en-US" b="1" dirty="0">
                <a:solidFill>
                  <a:srgbClr val="FF0000"/>
                </a:solidFill>
                <a:latin typeface="Arial" panose="020B0604020202020204" pitchFamily="34" charset="0"/>
              </a:rPr>
              <a:t>	Any other sail tacked down forward of the foremost mast is a headsail.</a:t>
            </a:r>
          </a:p>
          <a:p>
            <a:r>
              <a:rPr lang="en-GB" altLang="en-US" sz="3200" b="1" dirty="0">
                <a:solidFill>
                  <a:schemeClr val="accent2"/>
                </a:solidFill>
                <a:latin typeface="Arial" panose="020B0604020202020204" pitchFamily="34" charset="0"/>
              </a:rPr>
              <a:t>No differentiation between symmetric and asymmetric spinnakers.</a:t>
            </a:r>
          </a:p>
          <a:p>
            <a:r>
              <a:rPr lang="en-GB" altLang="en-US" sz="3200" b="1" dirty="0">
                <a:solidFill>
                  <a:schemeClr val="accent2"/>
                </a:solidFill>
                <a:latin typeface="Arial" panose="020B0604020202020204" pitchFamily="34" charset="0"/>
              </a:rPr>
              <a:t>Measure luff, leech, half width and foot (</a:t>
            </a:r>
            <a:r>
              <a:rPr lang="en-GB" altLang="en-US" sz="3200" b="1" dirty="0" err="1">
                <a:solidFill>
                  <a:schemeClr val="accent2"/>
                </a:solidFill>
                <a:latin typeface="Arial" panose="020B0604020202020204" pitchFamily="34" charset="0"/>
              </a:rPr>
              <a:t>SLU</a:t>
            </a:r>
            <a:r>
              <a:rPr lang="en-GB" altLang="en-US" sz="3200" b="1" dirty="0">
                <a:solidFill>
                  <a:schemeClr val="accent2"/>
                </a:solidFill>
                <a:latin typeface="Arial" panose="020B0604020202020204" pitchFamily="34" charset="0"/>
              </a:rPr>
              <a:t>, </a:t>
            </a:r>
            <a:r>
              <a:rPr lang="en-GB" altLang="en-US" sz="3200" b="1" dirty="0" err="1">
                <a:solidFill>
                  <a:schemeClr val="accent2"/>
                </a:solidFill>
                <a:latin typeface="Arial" panose="020B0604020202020204" pitchFamily="34" charset="0"/>
              </a:rPr>
              <a:t>SLE</a:t>
            </a:r>
            <a:r>
              <a:rPr lang="en-GB" altLang="en-US" sz="3200" b="1" dirty="0">
                <a:solidFill>
                  <a:schemeClr val="accent2"/>
                </a:solidFill>
                <a:latin typeface="Arial" panose="020B0604020202020204" pitchFamily="34" charset="0"/>
              </a:rPr>
              <a:t>, </a:t>
            </a:r>
            <a:r>
              <a:rPr lang="en-GB" altLang="en-US" sz="3200" b="1" dirty="0" err="1">
                <a:solidFill>
                  <a:schemeClr val="accent2"/>
                </a:solidFill>
                <a:latin typeface="Arial" panose="020B0604020202020204" pitchFamily="34" charset="0"/>
              </a:rPr>
              <a:t>SHW</a:t>
            </a:r>
            <a:r>
              <a:rPr lang="en-GB" altLang="en-US" sz="3200" b="1" dirty="0">
                <a:solidFill>
                  <a:schemeClr val="accent2"/>
                </a:solidFill>
                <a:latin typeface="Arial" panose="020B0604020202020204" pitchFamily="34" charset="0"/>
              </a:rPr>
              <a:t>, SF).</a:t>
            </a:r>
          </a:p>
          <a:p>
            <a:r>
              <a:rPr lang="en-GB" altLang="en-US" sz="3200" b="1" dirty="0" err="1">
                <a:solidFill>
                  <a:schemeClr val="accent2"/>
                </a:solidFill>
                <a:latin typeface="Arial" panose="020B0604020202020204" pitchFamily="34" charset="0"/>
              </a:rPr>
              <a:t>SHW</a:t>
            </a:r>
            <a:r>
              <a:rPr lang="en-GB" altLang="en-US" sz="3200" b="1" dirty="0">
                <a:solidFill>
                  <a:schemeClr val="accent2"/>
                </a:solidFill>
                <a:latin typeface="Arial" panose="020B0604020202020204" pitchFamily="34" charset="0"/>
              </a:rPr>
              <a:t> is measured between the half luff and half leech points.</a:t>
            </a:r>
          </a:p>
          <a:p>
            <a:r>
              <a:rPr lang="en-GB" altLang="en-US" sz="3200" b="1" dirty="0">
                <a:solidFill>
                  <a:schemeClr val="accent2"/>
                </a:solidFill>
                <a:latin typeface="Arial" panose="020B0604020202020204" pitchFamily="34" charset="0"/>
              </a:rPr>
              <a:t>SPA is calculated from:</a:t>
            </a:r>
          </a:p>
          <a:p>
            <a:pPr>
              <a:buFontTx/>
              <a:buNone/>
            </a:pPr>
            <a:r>
              <a:rPr lang="en-GB" altLang="en-US" sz="3200" b="1" dirty="0">
                <a:solidFill>
                  <a:schemeClr val="accent2"/>
                </a:solidFill>
                <a:latin typeface="Arial" panose="020B0604020202020204" pitchFamily="34" charset="0"/>
              </a:rPr>
              <a:t>	SPA = ((</a:t>
            </a:r>
            <a:r>
              <a:rPr lang="en-GB" altLang="en-US" sz="3200" b="1" dirty="0" err="1">
                <a:solidFill>
                  <a:schemeClr val="accent2"/>
                </a:solidFill>
                <a:latin typeface="Arial" panose="020B0604020202020204" pitchFamily="34" charset="0"/>
              </a:rPr>
              <a:t>SLU</a:t>
            </a:r>
            <a:r>
              <a:rPr lang="en-GB" altLang="en-US" sz="3200" b="1" dirty="0">
                <a:solidFill>
                  <a:schemeClr val="accent2"/>
                </a:solidFill>
                <a:latin typeface="Arial" panose="020B0604020202020204" pitchFamily="34" charset="0"/>
              </a:rPr>
              <a:t> + </a:t>
            </a:r>
            <a:r>
              <a:rPr lang="en-GB" altLang="en-US" sz="3200" b="1" dirty="0" err="1">
                <a:solidFill>
                  <a:schemeClr val="accent2"/>
                </a:solidFill>
                <a:latin typeface="Arial" panose="020B0604020202020204" pitchFamily="34" charset="0"/>
              </a:rPr>
              <a:t>SLE</a:t>
            </a:r>
            <a:r>
              <a:rPr lang="en-GB" altLang="en-US" sz="3200" b="1" dirty="0">
                <a:solidFill>
                  <a:schemeClr val="accent2"/>
                </a:solidFill>
                <a:latin typeface="Arial" panose="020B0604020202020204" pitchFamily="34" charset="0"/>
              </a:rPr>
              <a:t>)/2) * ((SF + (4 * </a:t>
            </a:r>
            <a:r>
              <a:rPr lang="en-GB" altLang="en-US" sz="3200" b="1" dirty="0" err="1">
                <a:solidFill>
                  <a:schemeClr val="accent2"/>
                </a:solidFill>
                <a:latin typeface="Arial" panose="020B0604020202020204" pitchFamily="34" charset="0"/>
              </a:rPr>
              <a:t>SHW</a:t>
            </a:r>
            <a:r>
              <a:rPr lang="en-GB" altLang="en-US" sz="3200" b="1" dirty="0">
                <a:solidFill>
                  <a:schemeClr val="accent2"/>
                </a:solidFill>
                <a:latin typeface="Arial" panose="020B0604020202020204" pitchFamily="34" charset="0"/>
              </a:rPr>
              <a:t>))/5) * 0.83</a:t>
            </a:r>
          </a:p>
          <a:p>
            <a:r>
              <a:rPr lang="en-GB" altLang="en-US" sz="3200" b="1" dirty="0">
                <a:solidFill>
                  <a:schemeClr val="accent2"/>
                </a:solidFill>
                <a:latin typeface="Arial" panose="020B0604020202020204" pitchFamily="34" charset="0"/>
              </a:rPr>
              <a:t>IRC does not need linear dimensions, just SPA:</a:t>
            </a:r>
          </a:p>
          <a:p>
            <a:pPr>
              <a:buFontTx/>
              <a:buNone/>
            </a:pPr>
            <a:r>
              <a:rPr lang="en-GB" altLang="en-US" b="1" dirty="0">
                <a:solidFill>
                  <a:srgbClr val="FF0000"/>
                </a:solidFill>
                <a:latin typeface="Arial" panose="020B0604020202020204" pitchFamily="34" charset="0"/>
              </a:rPr>
              <a:t>	But please submit linear dimensions as well for check purposes.</a:t>
            </a:r>
          </a:p>
          <a:p>
            <a:pPr>
              <a:buFontTx/>
              <a:buNone/>
            </a:pPr>
            <a:r>
              <a:rPr lang="en-GB" altLang="en-US" b="1" dirty="0">
                <a:solidFill>
                  <a:srgbClr val="FF0000"/>
                </a:solidFill>
                <a:latin typeface="Arial" panose="020B0604020202020204" pitchFamily="34" charset="0"/>
              </a:rPr>
              <a:t>	SPA is limited, NOT linear dimensions.</a:t>
            </a:r>
          </a:p>
          <a:p>
            <a:r>
              <a:rPr lang="en-GB" altLang="en-US" sz="3200" b="1" dirty="0">
                <a:solidFill>
                  <a:schemeClr val="accent2"/>
                </a:solidFill>
                <a:latin typeface="Arial" panose="020B0604020202020204" pitchFamily="34" charset="0"/>
              </a:rPr>
              <a:t>Confirm the number of spinnakers that a boat will carry when racing.</a:t>
            </a:r>
          </a:p>
          <a:p>
            <a:pPr marL="0" indent="0">
              <a:buNone/>
            </a:pPr>
            <a:endParaRPr lang="en-GB" dirty="0"/>
          </a:p>
        </p:txBody>
      </p:sp>
      <p:sp>
        <p:nvSpPr>
          <p:cNvPr id="3" name="Title 2">
            <a:extLst>
              <a:ext uri="{FF2B5EF4-FFF2-40B4-BE49-F238E27FC236}">
                <a16:creationId xmlns:a16="http://schemas.microsoft.com/office/drawing/2014/main" xmlns="" id="{2C64314B-0239-4325-84C7-9488725F665C}"/>
              </a:ext>
            </a:extLst>
          </p:cNvPr>
          <p:cNvSpPr>
            <a:spLocks noGrp="1"/>
          </p:cNvSpPr>
          <p:nvPr>
            <p:ph type="title"/>
          </p:nvPr>
        </p:nvSpPr>
        <p:spPr/>
        <p:txBody>
          <a:bodyPr/>
          <a:lstStyle/>
          <a:p>
            <a:r>
              <a:rPr lang="en-GB" dirty="0"/>
              <a:t>Spinnaker Dimensions</a:t>
            </a:r>
          </a:p>
        </p:txBody>
      </p:sp>
    </p:spTree>
    <p:extLst>
      <p:ext uri="{BB962C8B-B14F-4D97-AF65-F5344CB8AC3E}">
        <p14:creationId xmlns:p14="http://schemas.microsoft.com/office/powerpoint/2010/main" xmlns="" val="2963350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7DDEEA7-64D8-4B91-8084-A1CE9218A205}"/>
              </a:ext>
            </a:extLst>
          </p:cNvPr>
          <p:cNvSpPr>
            <a:spLocks noGrp="1"/>
          </p:cNvSpPr>
          <p:nvPr>
            <p:ph idx="1"/>
          </p:nvPr>
        </p:nvSpPr>
        <p:spPr>
          <a:xfrm>
            <a:off x="872067" y="2276872"/>
            <a:ext cx="7408333" cy="3849291"/>
          </a:xfrm>
        </p:spPr>
        <p:txBody>
          <a:bodyPr>
            <a:normAutofit/>
          </a:bodyPr>
          <a:lstStyle/>
          <a:p>
            <a:pPr marL="0" indent="0">
              <a:buNone/>
            </a:pPr>
            <a:r>
              <a:rPr lang="en-GB" sz="1800" dirty="0"/>
              <a:t>On completion of measurement RORC Appointed sail measurers to record dimensions + sign &amp; date head of the sail.</a:t>
            </a:r>
          </a:p>
          <a:p>
            <a:pPr marL="0" indent="0">
              <a:buNone/>
            </a:pPr>
            <a:r>
              <a:rPr lang="en-GB" sz="1800" dirty="0"/>
              <a:t>RYA Appointed Sail Measurers to apply RYA Sail Certification Sticker</a:t>
            </a:r>
          </a:p>
        </p:txBody>
      </p:sp>
      <p:sp>
        <p:nvSpPr>
          <p:cNvPr id="3" name="Title 2">
            <a:extLst>
              <a:ext uri="{FF2B5EF4-FFF2-40B4-BE49-F238E27FC236}">
                <a16:creationId xmlns:a16="http://schemas.microsoft.com/office/drawing/2014/main" xmlns="" id="{C102B8FB-2A39-482B-8C85-8761A3FA21FC}"/>
              </a:ext>
            </a:extLst>
          </p:cNvPr>
          <p:cNvSpPr>
            <a:spLocks noGrp="1"/>
          </p:cNvSpPr>
          <p:nvPr>
            <p:ph type="title"/>
          </p:nvPr>
        </p:nvSpPr>
        <p:spPr/>
        <p:txBody>
          <a:bodyPr/>
          <a:lstStyle/>
          <a:p>
            <a:r>
              <a:rPr lang="en-GB" dirty="0"/>
              <a:t>Sail Marking</a:t>
            </a:r>
          </a:p>
        </p:txBody>
      </p:sp>
      <p:grpSp>
        <p:nvGrpSpPr>
          <p:cNvPr id="4" name="Group 8">
            <a:extLst>
              <a:ext uri="{FF2B5EF4-FFF2-40B4-BE49-F238E27FC236}">
                <a16:creationId xmlns:a16="http://schemas.microsoft.com/office/drawing/2014/main" xmlns="" id="{1BE77F2E-5C54-4544-8B68-8324C93B6BBE}"/>
              </a:ext>
            </a:extLst>
          </p:cNvPr>
          <p:cNvGrpSpPr>
            <a:grpSpLocks/>
          </p:cNvGrpSpPr>
          <p:nvPr/>
        </p:nvGrpSpPr>
        <p:grpSpPr bwMode="auto">
          <a:xfrm>
            <a:off x="3685768" y="4591308"/>
            <a:ext cx="2371227" cy="2266692"/>
            <a:chOff x="670" y="589"/>
            <a:chExt cx="3071" cy="3106"/>
          </a:xfrm>
        </p:grpSpPr>
        <p:sp>
          <p:nvSpPr>
            <p:cNvPr id="5" name="Rectangle 14">
              <a:extLst>
                <a:ext uri="{FF2B5EF4-FFF2-40B4-BE49-F238E27FC236}">
                  <a16:creationId xmlns:a16="http://schemas.microsoft.com/office/drawing/2014/main" xmlns="" id="{2F0AB150-B4C7-4ADA-8082-F3FAADF570C2}"/>
                </a:ext>
              </a:extLst>
            </p:cNvPr>
            <p:cNvSpPr>
              <a:spLocks noChangeArrowheads="1"/>
            </p:cNvSpPr>
            <p:nvPr/>
          </p:nvSpPr>
          <p:spPr bwMode="auto">
            <a:xfrm>
              <a:off x="670" y="589"/>
              <a:ext cx="3071" cy="3106"/>
            </a:xfrm>
            <a:prstGeom prst="rect">
              <a:avLst/>
            </a:prstGeom>
            <a:solidFill>
              <a:srgbClr val="7C92D1"/>
            </a:solidFill>
            <a:ln w="9525">
              <a:solidFill>
                <a:schemeClr val="bg1"/>
              </a:solidFill>
              <a:miter lim="800000"/>
              <a:headEnd/>
              <a:tailEnd/>
            </a:ln>
          </p:spPr>
          <p:txBody>
            <a:bodyPr wrap="none" anchor="ctr"/>
            <a:lstStyle/>
            <a:p>
              <a:pPr eaLnBrk="0" hangingPunct="0"/>
              <a:endParaRPr lang="en-US"/>
            </a:p>
          </p:txBody>
        </p:sp>
        <p:pic>
          <p:nvPicPr>
            <p:cNvPr id="6" name="Picture 7" descr="Sticker Example.JPG">
              <a:extLst>
                <a:ext uri="{FF2B5EF4-FFF2-40B4-BE49-F238E27FC236}">
                  <a16:creationId xmlns:a16="http://schemas.microsoft.com/office/drawing/2014/main" xmlns="" id="{0C1D8AFF-4B11-44D3-974B-F2FFAFFBC594}"/>
                </a:ext>
              </a:extLst>
            </p:cNvPr>
            <p:cNvPicPr>
              <a:picLocks noChangeAspect="1"/>
            </p:cNvPicPr>
            <p:nvPr/>
          </p:nvPicPr>
          <p:blipFill>
            <a:blip r:embed="rId2" cstate="print">
              <a:extLst>
                <a:ext uri="{28A0092B-C50C-407E-A947-70E740481C1C}">
                  <a14:useLocalDpi xmlns:a14="http://schemas.microsoft.com/office/drawing/2010/main" xmlns="" val="0"/>
                </a:ext>
              </a:extLst>
            </a:blip>
            <a:srcRect l="11211" b="3340"/>
            <a:stretch>
              <a:fillRect/>
            </a:stretch>
          </p:blipFill>
          <p:spPr bwMode="auto">
            <a:xfrm>
              <a:off x="715" y="635"/>
              <a:ext cx="2978" cy="3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 name="Picture 7" descr="A sign on a brick wall&#10;&#10;Description generated with high confidence">
            <a:extLst>
              <a:ext uri="{FF2B5EF4-FFF2-40B4-BE49-F238E27FC236}">
                <a16:creationId xmlns:a16="http://schemas.microsoft.com/office/drawing/2014/main" xmlns="" id="{65366FB4-3C4C-4812-84E4-F49CF8DD27C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2799" t="43305" r="12087"/>
          <a:stretch/>
        </p:blipFill>
        <p:spPr>
          <a:xfrm rot="10800000">
            <a:off x="6156176" y="3289307"/>
            <a:ext cx="2371226" cy="2671142"/>
          </a:xfrm>
          <a:prstGeom prst="rect">
            <a:avLst/>
          </a:prstGeom>
        </p:spPr>
      </p:pic>
      <p:pic>
        <p:nvPicPr>
          <p:cNvPr id="10" name="Picture 9" descr="A close up of a piece of paper&#10;&#10;Description generated with high confidence">
            <a:extLst>
              <a:ext uri="{FF2B5EF4-FFF2-40B4-BE49-F238E27FC236}">
                <a16:creationId xmlns:a16="http://schemas.microsoft.com/office/drawing/2014/main" xmlns="" id="{4E96F8FA-3F36-4D67-95CA-4843BB9F378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37227" t="12954" r="37573" b="15745"/>
          <a:stretch/>
        </p:blipFill>
        <p:spPr>
          <a:xfrm rot="5400000">
            <a:off x="1135809" y="2482170"/>
            <a:ext cx="1728193" cy="3667371"/>
          </a:xfrm>
          <a:prstGeom prst="rect">
            <a:avLst/>
          </a:prstGeom>
        </p:spPr>
      </p:pic>
    </p:spTree>
    <p:extLst>
      <p:ext uri="{BB962C8B-B14F-4D97-AF65-F5344CB8AC3E}">
        <p14:creationId xmlns:p14="http://schemas.microsoft.com/office/powerpoint/2010/main" xmlns="" val="519276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0D6EACD-4915-44CE-A74B-9F6FEA1D717A}"/>
              </a:ext>
            </a:extLst>
          </p:cNvPr>
          <p:cNvSpPr>
            <a:spLocks noGrp="1"/>
          </p:cNvSpPr>
          <p:nvPr>
            <p:ph idx="1"/>
          </p:nvPr>
        </p:nvSpPr>
        <p:spPr/>
        <p:txBody>
          <a:bodyPr/>
          <a:lstStyle/>
          <a:p>
            <a:pPr marL="0" indent="0">
              <a:buNone/>
            </a:pPr>
            <a:endParaRPr lang="en-GB" dirty="0"/>
          </a:p>
        </p:txBody>
      </p:sp>
      <p:sp>
        <p:nvSpPr>
          <p:cNvPr id="3" name="Title 2">
            <a:extLst>
              <a:ext uri="{FF2B5EF4-FFF2-40B4-BE49-F238E27FC236}">
                <a16:creationId xmlns:a16="http://schemas.microsoft.com/office/drawing/2014/main" xmlns="" id="{F29AE216-6971-4C2F-8E1B-F2FFFE55AED5}"/>
              </a:ext>
            </a:extLst>
          </p:cNvPr>
          <p:cNvSpPr>
            <a:spLocks noGrp="1"/>
          </p:cNvSpPr>
          <p:nvPr>
            <p:ph type="title"/>
          </p:nvPr>
        </p:nvSpPr>
        <p:spPr/>
        <p:txBody>
          <a:bodyPr/>
          <a:lstStyle/>
          <a:p>
            <a:r>
              <a:rPr lang="en-GB" dirty="0"/>
              <a:t>The End</a:t>
            </a:r>
          </a:p>
        </p:txBody>
      </p:sp>
    </p:spTree>
    <p:extLst>
      <p:ext uri="{BB962C8B-B14F-4D97-AF65-F5344CB8AC3E}">
        <p14:creationId xmlns:p14="http://schemas.microsoft.com/office/powerpoint/2010/main" xmlns="" val="3853832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0D6EACD-4915-44CE-A74B-9F6FEA1D717A}"/>
              </a:ext>
            </a:extLst>
          </p:cNvPr>
          <p:cNvSpPr>
            <a:spLocks noGrp="1"/>
          </p:cNvSpPr>
          <p:nvPr>
            <p:ph idx="1"/>
          </p:nvPr>
        </p:nvSpPr>
        <p:spPr/>
        <p:txBody>
          <a:bodyPr/>
          <a:lstStyle/>
          <a:p>
            <a:r>
              <a:rPr lang="en-GB" dirty="0"/>
              <a:t>Find ½ Luff &amp; Leech Points by Measurement</a:t>
            </a:r>
          </a:p>
          <a:p>
            <a:r>
              <a:rPr lang="en-GB" dirty="0"/>
              <a:t>Certification Mark</a:t>
            </a:r>
          </a:p>
          <a:p>
            <a:r>
              <a:rPr lang="en-GB" dirty="0"/>
              <a:t>Code Zero – Measured as Spinnaker – What if cable can’t be removed</a:t>
            </a:r>
          </a:p>
          <a:p>
            <a:r>
              <a:rPr lang="en-GB" dirty="0"/>
              <a:t>Let </a:t>
            </a:r>
            <a:r>
              <a:rPr lang="en-GB"/>
              <a:t>Off Leech Lines</a:t>
            </a:r>
            <a:endParaRPr lang="en-GB" dirty="0"/>
          </a:p>
        </p:txBody>
      </p:sp>
      <p:sp>
        <p:nvSpPr>
          <p:cNvPr id="3" name="Title 2">
            <a:extLst>
              <a:ext uri="{FF2B5EF4-FFF2-40B4-BE49-F238E27FC236}">
                <a16:creationId xmlns:a16="http://schemas.microsoft.com/office/drawing/2014/main" xmlns="" id="{F29AE216-6971-4C2F-8E1B-F2FFFE55AED5}"/>
              </a:ext>
            </a:extLst>
          </p:cNvPr>
          <p:cNvSpPr>
            <a:spLocks noGrp="1"/>
          </p:cNvSpPr>
          <p:nvPr>
            <p:ph type="title"/>
          </p:nvPr>
        </p:nvSpPr>
        <p:spPr/>
        <p:txBody>
          <a:bodyPr/>
          <a:lstStyle/>
          <a:p>
            <a:r>
              <a:rPr lang="en-GB" dirty="0"/>
              <a:t>Extras</a:t>
            </a:r>
          </a:p>
        </p:txBody>
      </p:sp>
    </p:spTree>
    <p:extLst>
      <p:ext uri="{BB962C8B-B14F-4D97-AF65-F5344CB8AC3E}">
        <p14:creationId xmlns:p14="http://schemas.microsoft.com/office/powerpoint/2010/main" xmlns="" val="33701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D3DEC0F-C341-43AC-91B3-9DF70262DA9B}"/>
              </a:ext>
            </a:extLst>
          </p:cNvPr>
          <p:cNvSpPr>
            <a:spLocks noGrp="1"/>
          </p:cNvSpPr>
          <p:nvPr>
            <p:ph idx="1"/>
          </p:nvPr>
        </p:nvSpPr>
        <p:spPr>
          <a:xfrm>
            <a:off x="872067" y="2420888"/>
            <a:ext cx="7408333" cy="3960440"/>
          </a:xfrm>
        </p:spPr>
        <p:txBody>
          <a:bodyPr>
            <a:normAutofit fontScale="92500" lnSpcReduction="20000"/>
          </a:bodyPr>
          <a:lstStyle/>
          <a:p>
            <a:pPr marL="0" indent="0">
              <a:lnSpc>
                <a:spcPct val="80000"/>
              </a:lnSpc>
              <a:buNone/>
            </a:pPr>
            <a:endParaRPr lang="en-GB" altLang="en-US" b="1" dirty="0">
              <a:solidFill>
                <a:schemeClr val="accent2"/>
              </a:solidFill>
              <a:latin typeface="Arial" panose="020B0604020202020204" pitchFamily="34" charset="0"/>
            </a:endParaRPr>
          </a:p>
          <a:p>
            <a:pPr marL="0" indent="0">
              <a:lnSpc>
                <a:spcPct val="80000"/>
              </a:lnSpc>
              <a:buNone/>
            </a:pPr>
            <a:r>
              <a:rPr lang="en-GB" altLang="en-US" b="1" dirty="0">
                <a:solidFill>
                  <a:schemeClr val="accent2"/>
                </a:solidFill>
                <a:latin typeface="Arial" panose="020B0604020202020204" pitchFamily="34" charset="0"/>
              </a:rPr>
              <a:t>IRC Rule 7.3 invokes the ISAF Equipment Rules of Sailing (</a:t>
            </a:r>
            <a:r>
              <a:rPr lang="en-GB" altLang="en-US" b="1" dirty="0" err="1">
                <a:solidFill>
                  <a:schemeClr val="accent2"/>
                </a:solidFill>
                <a:latin typeface="Arial" panose="020B0604020202020204" pitchFamily="34" charset="0"/>
              </a:rPr>
              <a:t>ERS</a:t>
            </a:r>
            <a:r>
              <a:rPr lang="en-GB" altLang="en-US" b="1" dirty="0">
                <a:solidFill>
                  <a:schemeClr val="accent2"/>
                </a:solidFill>
                <a:latin typeface="Arial" panose="020B0604020202020204" pitchFamily="34" charset="0"/>
              </a:rPr>
              <a:t>).</a:t>
            </a:r>
          </a:p>
          <a:p>
            <a:pPr>
              <a:lnSpc>
                <a:spcPct val="80000"/>
              </a:lnSpc>
              <a:buFontTx/>
              <a:buNone/>
            </a:pPr>
            <a:r>
              <a:rPr lang="en-GB" altLang="en-US" sz="1800" b="1" dirty="0">
                <a:solidFill>
                  <a:srgbClr val="FF0000"/>
                </a:solidFill>
                <a:latin typeface="Arial" panose="020B0604020202020204" pitchFamily="34" charset="0"/>
              </a:rPr>
              <a:t>	Section G addresses sails.</a:t>
            </a:r>
          </a:p>
          <a:p>
            <a:pPr>
              <a:lnSpc>
                <a:spcPct val="80000"/>
              </a:lnSpc>
              <a:buFontTx/>
              <a:buNone/>
            </a:pPr>
            <a:r>
              <a:rPr lang="en-GB" altLang="en-US" sz="1800" b="1" dirty="0">
                <a:solidFill>
                  <a:srgbClr val="FF0000"/>
                </a:solidFill>
                <a:latin typeface="Arial" panose="020B0604020202020204" pitchFamily="34" charset="0"/>
              </a:rPr>
              <a:t>	Sails are measured in accordance with </a:t>
            </a:r>
            <a:r>
              <a:rPr lang="en-GB" altLang="en-US" sz="1800" b="1" dirty="0" err="1">
                <a:solidFill>
                  <a:srgbClr val="FF0000"/>
                </a:solidFill>
                <a:latin typeface="Arial" panose="020B0604020202020204" pitchFamily="34" charset="0"/>
              </a:rPr>
              <a:t>ERS</a:t>
            </a:r>
            <a:r>
              <a:rPr lang="en-GB" altLang="en-US" sz="1800" b="1" dirty="0">
                <a:solidFill>
                  <a:srgbClr val="FF0000"/>
                </a:solidFill>
                <a:latin typeface="Arial" panose="020B0604020202020204" pitchFamily="34" charset="0"/>
              </a:rPr>
              <a:t> Part III, Measurement</a:t>
            </a:r>
          </a:p>
          <a:p>
            <a:pPr>
              <a:lnSpc>
                <a:spcPct val="80000"/>
              </a:lnSpc>
              <a:buFontTx/>
              <a:buNone/>
            </a:pPr>
            <a:r>
              <a:rPr lang="en-GB" altLang="en-US" sz="1800" b="1" dirty="0">
                <a:solidFill>
                  <a:srgbClr val="FF0000"/>
                </a:solidFill>
                <a:latin typeface="Arial" panose="020B0604020202020204" pitchFamily="34" charset="0"/>
              </a:rPr>
              <a:t>	Rules, Section H5, Sail Measurement.</a:t>
            </a:r>
          </a:p>
          <a:p>
            <a:pPr>
              <a:lnSpc>
                <a:spcPct val="80000"/>
              </a:lnSpc>
            </a:pPr>
            <a:endParaRPr lang="en-GB" altLang="en-US" sz="1800" b="1" dirty="0">
              <a:solidFill>
                <a:srgbClr val="FF0000"/>
              </a:solidFill>
              <a:latin typeface="Arial" panose="020B0604020202020204" pitchFamily="34" charset="0"/>
            </a:endParaRPr>
          </a:p>
          <a:p>
            <a:pPr marL="0" indent="0">
              <a:lnSpc>
                <a:spcPct val="80000"/>
              </a:lnSpc>
              <a:buNone/>
            </a:pPr>
            <a:r>
              <a:rPr lang="en-GB" altLang="en-US" b="1" dirty="0">
                <a:solidFill>
                  <a:schemeClr val="accent2"/>
                </a:solidFill>
                <a:latin typeface="Arial" panose="020B0604020202020204" pitchFamily="34" charset="0"/>
              </a:rPr>
              <a:t>There are no IRC Rules on sail reinforcement.</a:t>
            </a:r>
          </a:p>
          <a:p>
            <a:pPr>
              <a:lnSpc>
                <a:spcPct val="80000"/>
              </a:lnSpc>
            </a:pPr>
            <a:endParaRPr lang="en-GB" altLang="en-US" b="1" dirty="0">
              <a:solidFill>
                <a:schemeClr val="accent2"/>
              </a:solidFill>
              <a:latin typeface="Arial" panose="020B0604020202020204" pitchFamily="34" charset="0"/>
            </a:endParaRPr>
          </a:p>
          <a:p>
            <a:pPr marL="0" indent="0">
              <a:lnSpc>
                <a:spcPct val="80000"/>
              </a:lnSpc>
              <a:buNone/>
            </a:pPr>
            <a:r>
              <a:rPr lang="en-GB" altLang="en-US" b="1" dirty="0">
                <a:solidFill>
                  <a:schemeClr val="accent2"/>
                </a:solidFill>
                <a:latin typeface="Arial" panose="020B0604020202020204" pitchFamily="34" charset="0"/>
              </a:rPr>
              <a:t>There are no current IRC restrictions on type of sailcloth or construction of sails.</a:t>
            </a:r>
          </a:p>
          <a:p>
            <a:pPr>
              <a:lnSpc>
                <a:spcPct val="80000"/>
              </a:lnSpc>
            </a:pPr>
            <a:endParaRPr lang="en-GB" altLang="en-US" b="1" dirty="0">
              <a:solidFill>
                <a:schemeClr val="accent2"/>
              </a:solidFill>
              <a:latin typeface="Arial" panose="020B0604020202020204" pitchFamily="34" charset="0"/>
            </a:endParaRPr>
          </a:p>
          <a:p>
            <a:pPr marL="0" indent="0">
              <a:lnSpc>
                <a:spcPct val="80000"/>
              </a:lnSpc>
              <a:buNone/>
            </a:pPr>
            <a:r>
              <a:rPr lang="en-GB" altLang="en-US" b="1" dirty="0">
                <a:solidFill>
                  <a:schemeClr val="accent2"/>
                </a:solidFill>
                <a:latin typeface="Arial" panose="020B0604020202020204" pitchFamily="34" charset="0"/>
              </a:rPr>
              <a:t>The key to successful sail measurement is to establish the corner points (clew, head and tack) correctly.</a:t>
            </a:r>
          </a:p>
          <a:p>
            <a:pPr marL="0" indent="0">
              <a:lnSpc>
                <a:spcPct val="80000"/>
              </a:lnSpc>
              <a:buNone/>
            </a:pPr>
            <a:r>
              <a:rPr lang="en-GB" altLang="en-US" sz="1800" b="1" dirty="0">
                <a:solidFill>
                  <a:srgbClr val="FF0000"/>
                </a:solidFill>
                <a:latin typeface="Arial" panose="020B0604020202020204" pitchFamily="34" charset="0"/>
              </a:rPr>
              <a:t>   See </a:t>
            </a:r>
            <a:r>
              <a:rPr lang="en-GB" altLang="en-US" sz="1800" b="1" dirty="0" err="1">
                <a:solidFill>
                  <a:srgbClr val="FF0000"/>
                </a:solidFill>
                <a:latin typeface="Arial" panose="020B0604020202020204" pitchFamily="34" charset="0"/>
              </a:rPr>
              <a:t>ERS</a:t>
            </a:r>
            <a:r>
              <a:rPr lang="en-GB" altLang="en-US" sz="1800" b="1" dirty="0">
                <a:solidFill>
                  <a:srgbClr val="FF0000"/>
                </a:solidFill>
                <a:latin typeface="Arial" panose="020B0604020202020204" pitchFamily="34" charset="0"/>
              </a:rPr>
              <a:t> G.4.1, 2 and 3.</a:t>
            </a:r>
          </a:p>
          <a:p>
            <a:endParaRPr lang="en-GB" dirty="0"/>
          </a:p>
        </p:txBody>
      </p:sp>
      <p:sp>
        <p:nvSpPr>
          <p:cNvPr id="3" name="Title 2">
            <a:extLst>
              <a:ext uri="{FF2B5EF4-FFF2-40B4-BE49-F238E27FC236}">
                <a16:creationId xmlns:a16="http://schemas.microsoft.com/office/drawing/2014/main" xmlns="" id="{43F9CBE1-234F-4160-AC00-78CA1FB3079F}"/>
              </a:ext>
            </a:extLst>
          </p:cNvPr>
          <p:cNvSpPr>
            <a:spLocks noGrp="1"/>
          </p:cNvSpPr>
          <p:nvPr>
            <p:ph type="title"/>
          </p:nvPr>
        </p:nvSpPr>
        <p:spPr/>
        <p:txBody>
          <a:bodyPr/>
          <a:lstStyle/>
          <a:p>
            <a:r>
              <a:rPr lang="en-GB" dirty="0"/>
              <a:t>General Principles</a:t>
            </a:r>
          </a:p>
        </p:txBody>
      </p:sp>
    </p:spTree>
    <p:extLst>
      <p:ext uri="{BB962C8B-B14F-4D97-AF65-F5344CB8AC3E}">
        <p14:creationId xmlns:p14="http://schemas.microsoft.com/office/powerpoint/2010/main" xmlns="" val="215983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3AF809-7B07-4EB1-AD96-F11BABDBF2C8}"/>
              </a:ext>
            </a:extLst>
          </p:cNvPr>
          <p:cNvSpPr>
            <a:spLocks noGrp="1"/>
          </p:cNvSpPr>
          <p:nvPr>
            <p:ph type="title"/>
          </p:nvPr>
        </p:nvSpPr>
        <p:spPr/>
        <p:txBody>
          <a:bodyPr/>
          <a:lstStyle/>
          <a:p>
            <a:r>
              <a:rPr lang="en-GB" dirty="0"/>
              <a:t>Sail Corner Points</a:t>
            </a:r>
          </a:p>
        </p:txBody>
      </p:sp>
      <p:sp>
        <p:nvSpPr>
          <p:cNvPr id="96" name="Content Placeholder 95">
            <a:extLst>
              <a:ext uri="{FF2B5EF4-FFF2-40B4-BE49-F238E27FC236}">
                <a16:creationId xmlns:a16="http://schemas.microsoft.com/office/drawing/2014/main" xmlns="" id="{D824F656-D03A-43BD-8164-6CD45AFFFD18}"/>
              </a:ext>
            </a:extLst>
          </p:cNvPr>
          <p:cNvSpPr>
            <a:spLocks noGrp="1"/>
          </p:cNvSpPr>
          <p:nvPr>
            <p:ph idx="1"/>
          </p:nvPr>
        </p:nvSpPr>
        <p:spPr>
          <a:xfrm>
            <a:off x="872067" y="2675466"/>
            <a:ext cx="7408333" cy="4065901"/>
          </a:xfrm>
        </p:spPr>
        <p:txBody>
          <a:bodyPr>
            <a:normAutofit fontScale="92500" lnSpcReduction="10000"/>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pPr marL="0" indent="0">
              <a:buNone/>
            </a:pPr>
            <a:endParaRPr lang="en-GB" dirty="0"/>
          </a:p>
          <a:p>
            <a:pPr marL="0" indent="0">
              <a:buNone/>
            </a:pPr>
            <a:r>
              <a:rPr lang="en-GB" dirty="0"/>
              <a:t>Unfortunately sailmakers don’t make sail corners that match these drawings!</a:t>
            </a:r>
          </a:p>
        </p:txBody>
      </p:sp>
      <p:pic>
        <p:nvPicPr>
          <p:cNvPr id="97" name="Content Placeholder 94">
            <a:extLst>
              <a:ext uri="{FF2B5EF4-FFF2-40B4-BE49-F238E27FC236}">
                <a16:creationId xmlns:a16="http://schemas.microsoft.com/office/drawing/2014/main" xmlns="" id="{FC583BC0-D6D8-4D2A-A7E5-6F40569EAEA3}"/>
              </a:ext>
            </a:extLst>
          </p:cNvPr>
          <p:cNvPicPr>
            <a:picLocks noChangeAspect="1"/>
          </p:cNvPicPr>
          <p:nvPr/>
        </p:nvPicPr>
        <p:blipFill>
          <a:blip r:embed="rId3" cstate="print"/>
          <a:stretch>
            <a:fillRect/>
          </a:stretch>
        </p:blipFill>
        <p:spPr>
          <a:xfrm>
            <a:off x="1907704" y="1988840"/>
            <a:ext cx="4752528" cy="3939596"/>
          </a:xfrm>
          <a:prstGeom prst="rect">
            <a:avLst/>
          </a:prstGeom>
        </p:spPr>
      </p:pic>
    </p:spTree>
    <p:extLst>
      <p:ext uri="{BB962C8B-B14F-4D97-AF65-F5344CB8AC3E}">
        <p14:creationId xmlns:p14="http://schemas.microsoft.com/office/powerpoint/2010/main" xmlns="" val="135008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F603461-1FE7-4573-BAF9-86063302B00E}"/>
              </a:ext>
            </a:extLst>
          </p:cNvPr>
          <p:cNvSpPr>
            <a:spLocks noGrp="1"/>
          </p:cNvSpPr>
          <p:nvPr>
            <p:ph idx="1"/>
          </p:nvPr>
        </p:nvSpPr>
        <p:spPr>
          <a:xfrm>
            <a:off x="872067" y="2675466"/>
            <a:ext cx="7408333" cy="3844205"/>
          </a:xfrm>
        </p:spPr>
        <p:txBody>
          <a:bodyPr>
            <a:normAutofit fontScale="62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dirty="0"/>
              <a:t>For UMS / ORC Measurement you will also need to provide ¼ Width (</a:t>
            </a:r>
            <a:r>
              <a:rPr lang="en-GB" dirty="0" err="1"/>
              <a:t>MQW</a:t>
            </a:r>
            <a:r>
              <a:rPr lang="en-GB" dirty="0"/>
              <a:t>) &amp; Head Width (</a:t>
            </a:r>
            <a:r>
              <a:rPr lang="en-GB" dirty="0" err="1"/>
              <a:t>MHB</a:t>
            </a:r>
            <a:r>
              <a:rPr lang="en-GB" dirty="0"/>
              <a:t>)</a:t>
            </a:r>
          </a:p>
        </p:txBody>
      </p:sp>
      <p:sp>
        <p:nvSpPr>
          <p:cNvPr id="3" name="Title 2">
            <a:extLst>
              <a:ext uri="{FF2B5EF4-FFF2-40B4-BE49-F238E27FC236}">
                <a16:creationId xmlns:a16="http://schemas.microsoft.com/office/drawing/2014/main" xmlns="" id="{4A18D0B7-3A49-47C6-8AAB-CC420FBE3783}"/>
              </a:ext>
            </a:extLst>
          </p:cNvPr>
          <p:cNvSpPr>
            <a:spLocks noGrp="1"/>
          </p:cNvSpPr>
          <p:nvPr>
            <p:ph type="title"/>
          </p:nvPr>
        </p:nvSpPr>
        <p:spPr/>
        <p:txBody>
          <a:bodyPr>
            <a:normAutofit fontScale="90000"/>
          </a:bodyPr>
          <a:lstStyle/>
          <a:p>
            <a:r>
              <a:rPr lang="en-GB" dirty="0"/>
              <a:t>Mainsail</a:t>
            </a:r>
            <a:br>
              <a:rPr lang="en-GB" dirty="0"/>
            </a:br>
            <a:r>
              <a:rPr lang="en-GB" dirty="0"/>
              <a:t>Required Dimensions</a:t>
            </a:r>
          </a:p>
        </p:txBody>
      </p:sp>
      <p:pic>
        <p:nvPicPr>
          <p:cNvPr id="5" name="Picture 7" descr="headsail and mainsail diag">
            <a:extLst>
              <a:ext uri="{FF2B5EF4-FFF2-40B4-BE49-F238E27FC236}">
                <a16:creationId xmlns:a16="http://schemas.microsoft.com/office/drawing/2014/main" xmlns="" id="{4BC805B4-1C78-4183-A4F0-4B2D7131936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63" r="52568" b="7556"/>
          <a:stretch/>
        </p:blipFill>
        <p:spPr>
          <a:xfrm>
            <a:off x="2699792" y="2204864"/>
            <a:ext cx="3574087" cy="369145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1782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3006129-9E7C-4865-BCE3-D3BEE5D849CA}"/>
              </a:ext>
            </a:extLst>
          </p:cNvPr>
          <p:cNvSpPr>
            <a:spLocks noGrp="1"/>
          </p:cNvSpPr>
          <p:nvPr>
            <p:ph idx="1"/>
          </p:nvPr>
        </p:nvSpPr>
        <p:spPr>
          <a:xfrm>
            <a:off x="867833" y="2648669"/>
            <a:ext cx="7408333" cy="4209331"/>
          </a:xfrm>
        </p:spPr>
        <p:txBody>
          <a:bodyPr>
            <a:normAutofit fontScale="85000" lnSpcReduction="20000"/>
          </a:bodyPr>
          <a:lstStyle/>
          <a:p>
            <a:pPr marL="0" indent="0">
              <a:buNone/>
            </a:pPr>
            <a:r>
              <a:rPr lang="en-GB" altLang="en-US" sz="3200" b="1" dirty="0">
                <a:solidFill>
                  <a:schemeClr val="accent2"/>
                </a:solidFill>
                <a:latin typeface="Arial" panose="020B0604020202020204" pitchFamily="34" charset="0"/>
              </a:rPr>
              <a:t>Only dimensions are </a:t>
            </a:r>
            <a:r>
              <a:rPr lang="en-GB" altLang="en-US" sz="3200" b="1" dirty="0" err="1">
                <a:solidFill>
                  <a:schemeClr val="accent2"/>
                </a:solidFill>
                <a:latin typeface="Arial" panose="020B0604020202020204" pitchFamily="34" charset="0"/>
              </a:rPr>
              <a:t>MHW</a:t>
            </a:r>
            <a:r>
              <a:rPr lang="en-GB" altLang="en-US" sz="3200" b="1" dirty="0">
                <a:solidFill>
                  <a:schemeClr val="accent2"/>
                </a:solidFill>
                <a:latin typeface="Arial" panose="020B0604020202020204" pitchFamily="34" charset="0"/>
              </a:rPr>
              <a:t>, </a:t>
            </a:r>
            <a:r>
              <a:rPr lang="en-GB" altLang="en-US" sz="3200" b="1" dirty="0" err="1">
                <a:solidFill>
                  <a:schemeClr val="accent2"/>
                </a:solidFill>
                <a:latin typeface="Arial" panose="020B0604020202020204" pitchFamily="34" charset="0"/>
              </a:rPr>
              <a:t>MTW</a:t>
            </a:r>
            <a:r>
              <a:rPr lang="en-GB" altLang="en-US" sz="3200" b="1" dirty="0">
                <a:solidFill>
                  <a:schemeClr val="accent2"/>
                </a:solidFill>
                <a:latin typeface="Arial" panose="020B0604020202020204" pitchFamily="34" charset="0"/>
              </a:rPr>
              <a:t>, and </a:t>
            </a:r>
            <a:r>
              <a:rPr lang="en-GB" altLang="en-US" sz="3200" b="1" dirty="0" err="1">
                <a:solidFill>
                  <a:schemeClr val="accent2"/>
                </a:solidFill>
                <a:latin typeface="Arial" panose="020B0604020202020204" pitchFamily="34" charset="0"/>
              </a:rPr>
              <a:t>MUW</a:t>
            </a:r>
            <a:r>
              <a:rPr lang="en-GB" altLang="en-US" sz="3200" b="1" dirty="0">
                <a:solidFill>
                  <a:schemeClr val="accent2"/>
                </a:solidFill>
                <a:latin typeface="Arial" panose="020B0604020202020204" pitchFamily="34" charset="0"/>
              </a:rPr>
              <a:t>.</a:t>
            </a:r>
          </a:p>
          <a:p>
            <a:pPr>
              <a:buFontTx/>
              <a:buChar char="-"/>
            </a:pPr>
            <a:r>
              <a:rPr lang="en-GB" altLang="en-US" b="1" dirty="0">
                <a:solidFill>
                  <a:schemeClr val="accent2"/>
                </a:solidFill>
                <a:latin typeface="Arial" panose="020B0604020202020204" pitchFamily="34" charset="0"/>
              </a:rPr>
              <a:t>Fold the Head Point to the Clew Point to find Half Leech Point. Then measuring from the leech, find the shortest distance to the luff. Add any leech hollow to get </a:t>
            </a:r>
            <a:r>
              <a:rPr lang="en-GB" altLang="en-US" b="1" dirty="0" err="1">
                <a:solidFill>
                  <a:schemeClr val="accent2"/>
                </a:solidFill>
                <a:latin typeface="Arial" panose="020B0604020202020204" pitchFamily="34" charset="0"/>
              </a:rPr>
              <a:t>MHW</a:t>
            </a:r>
            <a:r>
              <a:rPr lang="en-GB" altLang="en-US" b="1" dirty="0">
                <a:solidFill>
                  <a:schemeClr val="accent2"/>
                </a:solidFill>
                <a:latin typeface="Arial" panose="020B0604020202020204" pitchFamily="34" charset="0"/>
              </a:rPr>
              <a:t>.</a:t>
            </a:r>
          </a:p>
          <a:p>
            <a:pPr>
              <a:buFontTx/>
              <a:buChar char="-"/>
            </a:pPr>
            <a:r>
              <a:rPr lang="en-GB" altLang="en-US" b="1" dirty="0">
                <a:solidFill>
                  <a:schemeClr val="accent2"/>
                </a:solidFill>
                <a:latin typeface="Arial" panose="020B0604020202020204" pitchFamily="34" charset="0"/>
              </a:rPr>
              <a:t>Fold the Head Point to the Half Leech Point to find Three Quarter Leech Point. Then measuring from the leech, find the shortest distance to the luff. Add any leech hollow to get </a:t>
            </a:r>
            <a:r>
              <a:rPr lang="en-GB" altLang="en-US" b="1" dirty="0" err="1">
                <a:solidFill>
                  <a:schemeClr val="accent2"/>
                </a:solidFill>
                <a:latin typeface="Arial" panose="020B0604020202020204" pitchFamily="34" charset="0"/>
              </a:rPr>
              <a:t>MTW</a:t>
            </a:r>
            <a:r>
              <a:rPr lang="en-GB" altLang="en-US" b="1" dirty="0">
                <a:solidFill>
                  <a:schemeClr val="accent2"/>
                </a:solidFill>
                <a:latin typeface="Arial" panose="020B0604020202020204" pitchFamily="34" charset="0"/>
              </a:rPr>
              <a:t>.</a:t>
            </a:r>
          </a:p>
          <a:p>
            <a:pPr>
              <a:buFontTx/>
              <a:buChar char="-"/>
            </a:pPr>
            <a:r>
              <a:rPr lang="en-GB" altLang="en-US" b="1" dirty="0">
                <a:solidFill>
                  <a:schemeClr val="accent2"/>
                </a:solidFill>
                <a:latin typeface="Arial" panose="020B0604020202020204" pitchFamily="34" charset="0"/>
              </a:rPr>
              <a:t>Fold the Head Point to the Three Quarter Leech Point to find Seven Eighth Leech Point. Then measuring from the leech, find the shortest distance to the luff. Add any leech hollow to get </a:t>
            </a:r>
            <a:r>
              <a:rPr lang="en-GB" altLang="en-US" b="1" dirty="0" err="1">
                <a:solidFill>
                  <a:schemeClr val="accent2"/>
                </a:solidFill>
                <a:latin typeface="Arial" panose="020B0604020202020204" pitchFamily="34" charset="0"/>
              </a:rPr>
              <a:t>MUW</a:t>
            </a:r>
            <a:r>
              <a:rPr lang="en-GB" altLang="en-US" b="1" dirty="0">
                <a:solidFill>
                  <a:schemeClr val="accent2"/>
                </a:solidFill>
                <a:latin typeface="Arial" panose="020B0604020202020204" pitchFamily="34" charset="0"/>
              </a:rPr>
              <a:t>.</a:t>
            </a:r>
          </a:p>
          <a:p>
            <a:r>
              <a:rPr lang="en-GB" altLang="en-US" b="1" dirty="0">
                <a:solidFill>
                  <a:schemeClr val="accent2"/>
                </a:solidFill>
                <a:latin typeface="Arial" panose="020B0604020202020204" pitchFamily="34" charset="0"/>
              </a:rPr>
              <a:t>Mainsail luff and foot are measured as P &amp; E on the spars, </a:t>
            </a:r>
            <a:r>
              <a:rPr lang="en-GB" altLang="en-US" b="1" dirty="0">
                <a:solidFill>
                  <a:srgbClr val="FF0000"/>
                </a:solidFill>
                <a:latin typeface="Arial" panose="020B0604020202020204" pitchFamily="34" charset="0"/>
              </a:rPr>
              <a:t>NOT</a:t>
            </a:r>
            <a:r>
              <a:rPr lang="en-GB" altLang="en-US" b="1" dirty="0">
                <a:solidFill>
                  <a:schemeClr val="accent2"/>
                </a:solidFill>
                <a:latin typeface="Arial" panose="020B0604020202020204" pitchFamily="34" charset="0"/>
              </a:rPr>
              <a:t> on the sail.</a:t>
            </a:r>
          </a:p>
          <a:p>
            <a:endParaRPr lang="en-GB" dirty="0"/>
          </a:p>
        </p:txBody>
      </p:sp>
      <p:sp>
        <p:nvSpPr>
          <p:cNvPr id="3" name="Title 2">
            <a:extLst>
              <a:ext uri="{FF2B5EF4-FFF2-40B4-BE49-F238E27FC236}">
                <a16:creationId xmlns:a16="http://schemas.microsoft.com/office/drawing/2014/main" xmlns="" id="{D0BE1770-D26F-4E34-9EB1-957715BB1EA8}"/>
              </a:ext>
            </a:extLst>
          </p:cNvPr>
          <p:cNvSpPr>
            <a:spLocks noGrp="1"/>
          </p:cNvSpPr>
          <p:nvPr>
            <p:ph type="title"/>
          </p:nvPr>
        </p:nvSpPr>
        <p:spPr/>
        <p:txBody>
          <a:bodyPr/>
          <a:lstStyle/>
          <a:p>
            <a:r>
              <a:rPr lang="en-GB" dirty="0"/>
              <a:t>Mainsail Dimensions</a:t>
            </a:r>
          </a:p>
        </p:txBody>
      </p:sp>
    </p:spTree>
    <p:extLst>
      <p:ext uri="{BB962C8B-B14F-4D97-AF65-F5344CB8AC3E}">
        <p14:creationId xmlns:p14="http://schemas.microsoft.com/office/powerpoint/2010/main" xmlns="" val="1143914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0B5C91C-AB61-4797-8C81-FF78533D572F}"/>
              </a:ext>
            </a:extLst>
          </p:cNvPr>
          <p:cNvSpPr>
            <a:spLocks noGrp="1"/>
          </p:cNvSpPr>
          <p:nvPr>
            <p:ph idx="1"/>
          </p:nvPr>
        </p:nvSpPr>
        <p:spPr/>
        <p:txBody>
          <a:bodyPr>
            <a:normAutofit/>
          </a:bodyPr>
          <a:lstStyle/>
          <a:p>
            <a:pPr marL="0" indent="0">
              <a:buNone/>
            </a:pPr>
            <a:r>
              <a:rPr lang="en-GB" dirty="0"/>
              <a:t>Clew Point – The intersection of the </a:t>
            </a:r>
            <a:r>
              <a:rPr lang="en-GB" b="1" dirty="0"/>
              <a:t>foot </a:t>
            </a:r>
            <a:r>
              <a:rPr lang="en-GB" dirty="0"/>
              <a:t>and the </a:t>
            </a:r>
            <a:r>
              <a:rPr lang="en-GB" b="1" dirty="0"/>
              <a:t>leech</a:t>
            </a:r>
            <a:r>
              <a:rPr lang="en-GB" dirty="0"/>
              <a:t>, each extended as necessary.</a:t>
            </a:r>
          </a:p>
          <a:p>
            <a:pPr marL="0" indent="0">
              <a:buNone/>
            </a:pPr>
            <a:endParaRPr lang="en-GB" dirty="0"/>
          </a:p>
          <a:p>
            <a:pPr marL="0" indent="0">
              <a:buNone/>
            </a:pPr>
            <a:r>
              <a:rPr lang="en-GB" dirty="0"/>
              <a:t>Head Point – The intersection of the </a:t>
            </a:r>
            <a:r>
              <a:rPr lang="en-GB" b="1" dirty="0"/>
              <a:t>luff</a:t>
            </a:r>
            <a:r>
              <a:rPr lang="en-GB" dirty="0"/>
              <a:t>, extended as necessary, and the line through the highest point of the </a:t>
            </a:r>
            <a:r>
              <a:rPr lang="en-GB" b="1" dirty="0"/>
              <a:t>sail</a:t>
            </a:r>
            <a:r>
              <a:rPr lang="en-GB" dirty="0"/>
              <a:t> at 90° to the </a:t>
            </a:r>
            <a:r>
              <a:rPr lang="en-GB" b="1" dirty="0"/>
              <a:t>luff</a:t>
            </a:r>
            <a:r>
              <a:rPr lang="en-GB" dirty="0"/>
              <a:t>.</a:t>
            </a:r>
          </a:p>
          <a:p>
            <a:pPr mar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xmlns="" id="{CFF57325-162A-424C-B0A2-D3C574C8CEDD}"/>
              </a:ext>
            </a:extLst>
          </p:cNvPr>
          <p:cNvSpPr>
            <a:spLocks noGrp="1"/>
          </p:cNvSpPr>
          <p:nvPr>
            <p:ph type="title"/>
          </p:nvPr>
        </p:nvSpPr>
        <p:spPr/>
        <p:txBody>
          <a:bodyPr>
            <a:normAutofit fontScale="90000"/>
          </a:bodyPr>
          <a:lstStyle/>
          <a:p>
            <a:r>
              <a:rPr lang="en-GB" dirty="0"/>
              <a:t>Mainsail Head &amp; Clew Points – </a:t>
            </a:r>
            <a:r>
              <a:rPr lang="en-GB" dirty="0" err="1"/>
              <a:t>ERS</a:t>
            </a:r>
            <a:r>
              <a:rPr lang="en-GB" dirty="0"/>
              <a:t> Definitions</a:t>
            </a:r>
          </a:p>
        </p:txBody>
      </p:sp>
    </p:spTree>
    <p:extLst>
      <p:ext uri="{BB962C8B-B14F-4D97-AF65-F5344CB8AC3E}">
        <p14:creationId xmlns:p14="http://schemas.microsoft.com/office/powerpoint/2010/main" xmlns="" val="89214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lstStyle/>
          <a:p>
            <a:r>
              <a:rPr lang="en-GB" dirty="0">
                <a:solidFill>
                  <a:srgbClr val="001D61"/>
                </a:solidFill>
              </a:rPr>
              <a:t>Mainsail Head Point</a:t>
            </a:r>
          </a:p>
        </p:txBody>
      </p:sp>
      <p:pic>
        <p:nvPicPr>
          <p:cNvPr id="5" name="Content Placeholder 4" descr="A picture containing wall, building, indoor&#10;&#10;Description generated with high confidence">
            <a:extLst>
              <a:ext uri="{FF2B5EF4-FFF2-40B4-BE49-F238E27FC236}">
                <a16:creationId xmlns:a16="http://schemas.microsoft.com/office/drawing/2014/main" xmlns="" id="{A26C4789-3622-4948-81E3-2801D662AFC0}"/>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rot="5400000">
            <a:off x="158579" y="2511370"/>
            <a:ext cx="4199999" cy="3149999"/>
          </a:xfrm>
        </p:spPr>
      </p:pic>
      <p:grpSp>
        <p:nvGrpSpPr>
          <p:cNvPr id="84997" name="Group 10"/>
          <p:cNvGrpSpPr>
            <a:grpSpLocks/>
          </p:cNvGrpSpPr>
          <p:nvPr/>
        </p:nvGrpSpPr>
        <p:grpSpPr bwMode="auto">
          <a:xfrm>
            <a:off x="4249708" y="2033599"/>
            <a:ext cx="3744416" cy="4105559"/>
            <a:chOff x="3376" y="414"/>
            <a:chExt cx="2191" cy="2922"/>
          </a:xfrm>
        </p:grpSpPr>
        <p:sp>
          <p:nvSpPr>
            <p:cNvPr id="84998" name="Rectangle 9"/>
            <p:cNvSpPr>
              <a:spLocks noChangeArrowheads="1"/>
            </p:cNvSpPr>
            <p:nvPr/>
          </p:nvSpPr>
          <p:spPr bwMode="auto">
            <a:xfrm>
              <a:off x="3376" y="1791"/>
              <a:ext cx="0" cy="174"/>
            </a:xfrm>
            <a:prstGeom prst="rect">
              <a:avLst/>
            </a:prstGeom>
            <a:solidFill>
              <a:srgbClr val="7C92D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eaLnBrk="0" hangingPunct="0"/>
              <a:endParaRPr lang="en-US" sz="1350"/>
            </a:p>
          </p:txBody>
        </p:sp>
        <p:pic>
          <p:nvPicPr>
            <p:cNvPr id="8499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23" y="414"/>
              <a:ext cx="2144" cy="2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4" name="Straight Connector 3">
            <a:extLst>
              <a:ext uri="{FF2B5EF4-FFF2-40B4-BE49-F238E27FC236}">
                <a16:creationId xmlns:a16="http://schemas.microsoft.com/office/drawing/2014/main" xmlns="" id="{42B056A6-7658-4A0E-A83E-BD7429B2C73B}"/>
              </a:ext>
            </a:extLst>
          </p:cNvPr>
          <p:cNvCxnSpPr/>
          <p:nvPr/>
        </p:nvCxnSpPr>
        <p:spPr>
          <a:xfrm flipH="1" flipV="1">
            <a:off x="7286515" y="2348880"/>
            <a:ext cx="504056" cy="266429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xmlns="" id="{B5B99AFE-6B37-47B1-BE96-51B882D098A9}"/>
              </a:ext>
            </a:extLst>
          </p:cNvPr>
          <p:cNvCxnSpPr>
            <a:cxnSpLocks/>
          </p:cNvCxnSpPr>
          <p:nvPr/>
        </p:nvCxnSpPr>
        <p:spPr>
          <a:xfrm flipV="1">
            <a:off x="4865933" y="2383569"/>
            <a:ext cx="2592288" cy="3600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70FD4A5E-0C64-4FD7-94CC-5D1C2643DAD0}"/>
              </a:ext>
            </a:extLst>
          </p:cNvPr>
          <p:cNvCxnSpPr>
            <a:cxnSpLocks/>
          </p:cNvCxnSpPr>
          <p:nvPr/>
        </p:nvCxnSpPr>
        <p:spPr>
          <a:xfrm>
            <a:off x="981598" y="2369230"/>
            <a:ext cx="669861" cy="5413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1637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p:txBody>
          <a:bodyPr/>
          <a:lstStyle/>
          <a:p>
            <a:r>
              <a:rPr lang="en-GB">
                <a:solidFill>
                  <a:srgbClr val="001D61"/>
                </a:solidFill>
              </a:rPr>
              <a:t>Mainsail</a:t>
            </a:r>
          </a:p>
        </p:txBody>
      </p:sp>
      <p:sp>
        <p:nvSpPr>
          <p:cNvPr id="135172" name="Rectangle 4"/>
          <p:cNvSpPr>
            <a:spLocks noGrp="1" noChangeArrowheads="1"/>
          </p:cNvSpPr>
          <p:nvPr>
            <p:ph idx="1"/>
          </p:nvPr>
        </p:nvSpPr>
        <p:spPr/>
        <p:txBody>
          <a:bodyPr>
            <a:normAutofit/>
          </a:bodyPr>
          <a:lstStyle/>
          <a:p>
            <a:pPr marL="0" indent="0">
              <a:buNone/>
            </a:pPr>
            <a:endParaRPr lang="en-GB" sz="2025" dirty="0">
              <a:solidFill>
                <a:schemeClr val="bg1"/>
              </a:solidFill>
            </a:endParaRPr>
          </a:p>
        </p:txBody>
      </p:sp>
      <p:grpSp>
        <p:nvGrpSpPr>
          <p:cNvPr id="135174" name="Group 10"/>
          <p:cNvGrpSpPr>
            <a:grpSpLocks/>
          </p:cNvGrpSpPr>
          <p:nvPr/>
        </p:nvGrpSpPr>
        <p:grpSpPr bwMode="auto">
          <a:xfrm>
            <a:off x="872067" y="2204864"/>
            <a:ext cx="3771930" cy="3694167"/>
            <a:chOff x="3190" y="1158"/>
            <a:chExt cx="1792" cy="2332"/>
          </a:xfrm>
        </p:grpSpPr>
        <p:sp>
          <p:nvSpPr>
            <p:cNvPr id="135175" name="Rectangle 9"/>
            <p:cNvSpPr>
              <a:spLocks noChangeArrowheads="1"/>
            </p:cNvSpPr>
            <p:nvPr/>
          </p:nvSpPr>
          <p:spPr bwMode="auto">
            <a:xfrm>
              <a:off x="3190" y="2234"/>
              <a:ext cx="0" cy="174"/>
            </a:xfrm>
            <a:prstGeom prst="rect">
              <a:avLst/>
            </a:prstGeom>
            <a:solidFill>
              <a:srgbClr val="7C92D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eaLnBrk="0" hangingPunct="0"/>
              <a:endParaRPr lang="en-US" sz="1350"/>
            </a:p>
          </p:txBody>
        </p:sp>
        <p:pic>
          <p:nvPicPr>
            <p:cNvPr id="13517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0" y="1158"/>
              <a:ext cx="1752" cy="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16">
            <a:extLst>
              <a:ext uri="{FF2B5EF4-FFF2-40B4-BE49-F238E27FC236}">
                <a16:creationId xmlns:a16="http://schemas.microsoft.com/office/drawing/2014/main" xmlns="" id="{F9435382-7EAB-4F1A-83B2-714E9880718C}"/>
              </a:ext>
            </a:extLst>
          </p:cNvPr>
          <p:cNvGrpSpPr>
            <a:grpSpLocks/>
          </p:cNvGrpSpPr>
          <p:nvPr/>
        </p:nvGrpSpPr>
        <p:grpSpPr bwMode="auto">
          <a:xfrm>
            <a:off x="5076057" y="2204864"/>
            <a:ext cx="3456384" cy="3816424"/>
            <a:chOff x="656" y="633"/>
            <a:chExt cx="1955" cy="2886"/>
          </a:xfrm>
        </p:grpSpPr>
        <p:sp>
          <p:nvSpPr>
            <p:cNvPr id="13" name="Rectangle 15">
              <a:extLst>
                <a:ext uri="{FF2B5EF4-FFF2-40B4-BE49-F238E27FC236}">
                  <a16:creationId xmlns:a16="http://schemas.microsoft.com/office/drawing/2014/main" xmlns="" id="{589B297A-24D7-44A6-83AD-ABE835FE2B76}"/>
                </a:ext>
              </a:extLst>
            </p:cNvPr>
            <p:cNvSpPr>
              <a:spLocks noChangeArrowheads="1"/>
            </p:cNvSpPr>
            <p:nvPr/>
          </p:nvSpPr>
          <p:spPr bwMode="auto">
            <a:xfrm>
              <a:off x="656" y="1871"/>
              <a:ext cx="0" cy="397"/>
            </a:xfrm>
            <a:prstGeom prst="rect">
              <a:avLst/>
            </a:prstGeom>
            <a:solidFill>
              <a:srgbClr val="7C92D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anchor="ctr">
              <a:spAutoFit/>
            </a:bodyPr>
            <a:lstStyle/>
            <a:p>
              <a:pPr eaLnBrk="0" hangingPunct="0"/>
              <a:endParaRPr lang="en-US"/>
            </a:p>
          </p:txBody>
        </p:sp>
        <p:pic>
          <p:nvPicPr>
            <p:cNvPr id="14" name="Picture 6" descr="My Pictures0004">
              <a:extLst>
                <a:ext uri="{FF2B5EF4-FFF2-40B4-BE49-F238E27FC236}">
                  <a16:creationId xmlns:a16="http://schemas.microsoft.com/office/drawing/2014/main" xmlns="" id="{76A296E8-C9FF-4A02-A137-FE9DAE30B96B}"/>
                </a:ext>
              </a:extLst>
            </p:cNvPr>
            <p:cNvPicPr>
              <a:picLocks noChangeAspect="1" noChangeArrowheads="1"/>
            </p:cNvPicPr>
            <p:nvPr/>
          </p:nvPicPr>
          <p:blipFill>
            <a:blip r:embed="rId4" cstate="print">
              <a:lum contrast="10000"/>
              <a:extLst>
                <a:ext uri="{28A0092B-C50C-407E-A947-70E740481C1C}">
                  <a14:useLocalDpi xmlns:a14="http://schemas.microsoft.com/office/drawing/2010/main" xmlns="" val="0"/>
                </a:ext>
              </a:extLst>
            </a:blip>
            <a:srcRect/>
            <a:stretch>
              <a:fillRect/>
            </a:stretch>
          </p:blipFill>
          <p:spPr bwMode="auto">
            <a:xfrm>
              <a:off x="697" y="633"/>
              <a:ext cx="1914" cy="2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5" name="Straight Connector 4">
            <a:extLst>
              <a:ext uri="{FF2B5EF4-FFF2-40B4-BE49-F238E27FC236}">
                <a16:creationId xmlns:a16="http://schemas.microsoft.com/office/drawing/2014/main" xmlns="" id="{6699ED03-125B-4F25-8477-06B4E8439950}"/>
              </a:ext>
            </a:extLst>
          </p:cNvPr>
          <p:cNvCxnSpPr>
            <a:cxnSpLocks/>
          </p:cNvCxnSpPr>
          <p:nvPr/>
        </p:nvCxnSpPr>
        <p:spPr>
          <a:xfrm flipH="1" flipV="1">
            <a:off x="7166679" y="2420888"/>
            <a:ext cx="458360" cy="23042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A07C4EF-5167-4BBC-A791-83E2CC27385A}"/>
              </a:ext>
            </a:extLst>
          </p:cNvPr>
          <p:cNvCxnSpPr/>
          <p:nvPr/>
        </p:nvCxnSpPr>
        <p:spPr>
          <a:xfrm flipV="1">
            <a:off x="5998901" y="2492896"/>
            <a:ext cx="1224136" cy="182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136819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692</TotalTime>
  <Words>859</Words>
  <Application>Microsoft Office PowerPoint</Application>
  <PresentationFormat>On-screen Show (4:3)</PresentationFormat>
  <Paragraphs>185</Paragraphs>
  <Slides>28</Slides>
  <Notes>5</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Waveform</vt:lpstr>
      <vt:lpstr>IRC Sail Measurement</vt:lpstr>
      <vt:lpstr>Who Can Measure Sails for IRC (Endorsed) in the Rule Authority</vt:lpstr>
      <vt:lpstr>General Principles</vt:lpstr>
      <vt:lpstr>Sail Corner Points</vt:lpstr>
      <vt:lpstr>Mainsail Required Dimensions</vt:lpstr>
      <vt:lpstr>Mainsail Dimensions</vt:lpstr>
      <vt:lpstr>Mainsail Head &amp; Clew Points – ERS Definitions</vt:lpstr>
      <vt:lpstr>Mainsail Head Point</vt:lpstr>
      <vt:lpstr>Mainsail</vt:lpstr>
      <vt:lpstr>Mainsail Head Points</vt:lpstr>
      <vt:lpstr>Mainsail Head Points</vt:lpstr>
      <vt:lpstr>Aft Head Point</vt:lpstr>
      <vt:lpstr>Square Top Main</vt:lpstr>
      <vt:lpstr>Top Width</vt:lpstr>
      <vt:lpstr>Hollows</vt:lpstr>
      <vt:lpstr>Hollows</vt:lpstr>
      <vt:lpstr>Headsail Required Dimensions</vt:lpstr>
      <vt:lpstr>Headsail Dimensions</vt:lpstr>
      <vt:lpstr>Headsail Head, Tack &amp; Clew Points – ERS Definitions</vt:lpstr>
      <vt:lpstr>Headsail Head Points</vt:lpstr>
      <vt:lpstr>Headsail Tack Point</vt:lpstr>
      <vt:lpstr>Hollows</vt:lpstr>
      <vt:lpstr>Spinnakers  Required Dimensions</vt:lpstr>
      <vt:lpstr>Don’t Forget  Leech + Luff Lines</vt:lpstr>
      <vt:lpstr>Spinnaker Dimensions</vt:lpstr>
      <vt:lpstr>Sail Marking</vt:lpstr>
      <vt:lpstr>The End</vt:lpstr>
      <vt:lpstr>Extras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IRC Rating System</dc:title>
  <dc:creator>Jason</dc:creator>
  <cp:lastModifiedBy>Jason Smithwick, RORC Rating Office</cp:lastModifiedBy>
  <cp:revision>60</cp:revision>
  <dcterms:created xsi:type="dcterms:W3CDTF">2017-11-14T14:52:41Z</dcterms:created>
  <dcterms:modified xsi:type="dcterms:W3CDTF">2018-03-14T13:59:09Z</dcterms:modified>
</cp:coreProperties>
</file>